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2742de5d9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2742de5d9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2742de5d9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2742de5d9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742de5d9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742de5d9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742de5d9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2742de5d9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2742de5d9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2742de5d9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2742de5d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2742de5d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2742de5d9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2742de5d9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2742de5d9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2742de5d9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2742de5d9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2742de5d9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2742de5d9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2742de5d9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2742de5d9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2742de5d9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29542187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29542187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2742de5d9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2742de5d9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Aspects of Climate</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Ocean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Increased heat - but maybe not everywhere</a:t>
            </a:r>
            <a:endParaRPr/>
          </a:p>
        </p:txBody>
      </p:sp>
      <p:sp>
        <p:nvSpPr>
          <p:cNvPr id="119" name="Google Shape;119;p22"/>
          <p:cNvSpPr txBox="1"/>
          <p:nvPr>
            <p:ph idx="1" type="body"/>
          </p:nvPr>
        </p:nvSpPr>
        <p:spPr>
          <a:xfrm>
            <a:off x="311700" y="1017725"/>
            <a:ext cx="3242100" cy="38385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Where are the oceans heating the most?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Why are they warming?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Where are the oceans cooling?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What effect does this change in ocean temperature have on the global conveyor belt? </a:t>
            </a:r>
            <a:endParaRPr/>
          </a:p>
        </p:txBody>
      </p:sp>
      <p:pic>
        <p:nvPicPr>
          <p:cNvPr id="120" name="Google Shape;120;p22"/>
          <p:cNvPicPr preferRelativeResize="0"/>
          <p:nvPr/>
        </p:nvPicPr>
        <p:blipFill>
          <a:blip r:embed="rId3">
            <a:alphaModFix/>
          </a:blip>
          <a:stretch>
            <a:fillRect/>
          </a:stretch>
        </p:blipFill>
        <p:spPr>
          <a:xfrm>
            <a:off x="3447497" y="865163"/>
            <a:ext cx="5611604" cy="3991025"/>
          </a:xfrm>
          <a:prstGeom prst="rect">
            <a:avLst/>
          </a:prstGeom>
          <a:noFill/>
          <a:ln>
            <a:noFill/>
          </a:ln>
        </p:spPr>
      </p:pic>
      <p:sp>
        <p:nvSpPr>
          <p:cNvPr id="121" name="Google Shape;121;p22"/>
          <p:cNvSpPr txBox="1"/>
          <p:nvPr/>
        </p:nvSpPr>
        <p:spPr>
          <a:xfrm>
            <a:off x="303525" y="973850"/>
            <a:ext cx="32883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9900FF"/>
                </a:solidFill>
              </a:rPr>
              <a:t>The equator and southern hemisphere</a:t>
            </a:r>
            <a:endParaRPr>
              <a:solidFill>
                <a:srgbClr val="9900FF"/>
              </a:solidFill>
            </a:endParaRPr>
          </a:p>
          <a:p>
            <a:pPr indent="0" lvl="0" marL="0" rtl="0" algn="l">
              <a:spcBef>
                <a:spcPts val="0"/>
              </a:spcBef>
              <a:spcAft>
                <a:spcPts val="0"/>
              </a:spcAft>
              <a:buNone/>
            </a:pPr>
            <a:r>
              <a:t/>
            </a:r>
            <a:endParaRPr>
              <a:solidFill>
                <a:srgbClr val="9900FF"/>
              </a:solidFill>
            </a:endParaRPr>
          </a:p>
          <a:p>
            <a:pPr indent="0" lvl="0" marL="0" rtl="0" algn="l">
              <a:spcBef>
                <a:spcPts val="0"/>
              </a:spcBef>
              <a:spcAft>
                <a:spcPts val="0"/>
              </a:spcAft>
              <a:buNone/>
            </a:pPr>
            <a:r>
              <a:t/>
            </a:r>
            <a:endParaRPr>
              <a:solidFill>
                <a:srgbClr val="9900FF"/>
              </a:solidFill>
            </a:endParaRPr>
          </a:p>
          <a:p>
            <a:pPr indent="0" lvl="0" marL="0" rtl="0" algn="l">
              <a:spcBef>
                <a:spcPts val="0"/>
              </a:spcBef>
              <a:spcAft>
                <a:spcPts val="0"/>
              </a:spcAft>
              <a:buNone/>
            </a:pPr>
            <a:r>
              <a:t/>
            </a:r>
            <a:endParaRPr>
              <a:solidFill>
                <a:srgbClr val="9900FF"/>
              </a:solidFill>
            </a:endParaRPr>
          </a:p>
          <a:p>
            <a:pPr indent="0" lvl="0" marL="0" rtl="0" algn="l">
              <a:spcBef>
                <a:spcPts val="0"/>
              </a:spcBef>
              <a:spcAft>
                <a:spcPts val="0"/>
              </a:spcAft>
              <a:buNone/>
            </a:pPr>
            <a:r>
              <a:rPr lang="en">
                <a:solidFill>
                  <a:srgbClr val="9900FF"/>
                </a:solidFill>
              </a:rPr>
              <a:t>Increased air temperatures due to increased greenhouse gases</a:t>
            </a:r>
            <a:endParaRPr>
              <a:solidFill>
                <a:srgbClr val="9900FF"/>
              </a:solidFill>
            </a:endParaRPr>
          </a:p>
          <a:p>
            <a:pPr indent="0" lvl="0" marL="0" rtl="0" algn="l">
              <a:spcBef>
                <a:spcPts val="0"/>
              </a:spcBef>
              <a:spcAft>
                <a:spcPts val="0"/>
              </a:spcAft>
              <a:buNone/>
            </a:pPr>
            <a:r>
              <a:t/>
            </a:r>
            <a:endParaRPr>
              <a:solidFill>
                <a:srgbClr val="9900FF"/>
              </a:solidFill>
            </a:endParaRPr>
          </a:p>
          <a:p>
            <a:pPr indent="0" lvl="0" marL="0" rtl="0" algn="l">
              <a:spcBef>
                <a:spcPts val="0"/>
              </a:spcBef>
              <a:spcAft>
                <a:spcPts val="0"/>
              </a:spcAft>
              <a:buNone/>
            </a:pPr>
            <a:r>
              <a:t/>
            </a:r>
            <a:endParaRPr>
              <a:solidFill>
                <a:srgbClr val="9900FF"/>
              </a:solidFill>
            </a:endParaRPr>
          </a:p>
          <a:p>
            <a:pPr indent="0" lvl="0" marL="0" rtl="0" algn="l">
              <a:spcBef>
                <a:spcPts val="0"/>
              </a:spcBef>
              <a:spcAft>
                <a:spcPts val="0"/>
              </a:spcAft>
              <a:buNone/>
            </a:pPr>
            <a:r>
              <a:rPr lang="en">
                <a:solidFill>
                  <a:srgbClr val="9900FF"/>
                </a:solidFill>
              </a:rPr>
              <a:t>By Greenland - because the glaciers are melting into the ocean</a:t>
            </a:r>
            <a:endParaRPr>
              <a:solidFill>
                <a:srgbClr val="9900FF"/>
              </a:solidFill>
            </a:endParaRPr>
          </a:p>
          <a:p>
            <a:pPr indent="0" lvl="0" marL="0" rtl="0" algn="l">
              <a:spcBef>
                <a:spcPts val="0"/>
              </a:spcBef>
              <a:spcAft>
                <a:spcPts val="0"/>
              </a:spcAft>
              <a:buNone/>
            </a:pPr>
            <a:r>
              <a:t/>
            </a:r>
            <a:endParaRPr>
              <a:solidFill>
                <a:srgbClr val="9900FF"/>
              </a:solidFill>
            </a:endParaRPr>
          </a:p>
          <a:p>
            <a:pPr indent="0" lvl="0" marL="0" rtl="0" algn="l">
              <a:spcBef>
                <a:spcPts val="0"/>
              </a:spcBef>
              <a:spcAft>
                <a:spcPts val="0"/>
              </a:spcAft>
              <a:buNone/>
            </a:pPr>
            <a:r>
              <a:t/>
            </a:r>
            <a:endParaRPr>
              <a:solidFill>
                <a:srgbClr val="9900FF"/>
              </a:solidFill>
            </a:endParaRPr>
          </a:p>
          <a:p>
            <a:pPr indent="0" lvl="0" marL="0" rtl="0" algn="l">
              <a:spcBef>
                <a:spcPts val="0"/>
              </a:spcBef>
              <a:spcAft>
                <a:spcPts val="0"/>
              </a:spcAft>
              <a:buNone/>
            </a:pPr>
            <a:r>
              <a:t/>
            </a:r>
            <a:endParaRPr>
              <a:solidFill>
                <a:srgbClr val="9900FF"/>
              </a:solidFill>
            </a:endParaRPr>
          </a:p>
          <a:p>
            <a:pPr indent="0" lvl="0" marL="0" rtl="0" algn="l">
              <a:spcBef>
                <a:spcPts val="0"/>
              </a:spcBef>
              <a:spcAft>
                <a:spcPts val="0"/>
              </a:spcAft>
              <a:buNone/>
            </a:pPr>
            <a:r>
              <a:t/>
            </a:r>
            <a:endParaRPr>
              <a:solidFill>
                <a:srgbClr val="9900FF"/>
              </a:solidFill>
            </a:endParaRPr>
          </a:p>
          <a:p>
            <a:pPr indent="0" lvl="0" marL="0" rtl="0" algn="l">
              <a:spcBef>
                <a:spcPts val="0"/>
              </a:spcBef>
              <a:spcAft>
                <a:spcPts val="0"/>
              </a:spcAft>
              <a:buNone/>
            </a:pPr>
            <a:r>
              <a:rPr lang="en">
                <a:solidFill>
                  <a:srgbClr val="9900FF"/>
                </a:solidFill>
              </a:rPr>
              <a:t>Watch the Video for your </a:t>
            </a:r>
            <a:r>
              <a:rPr lang="en">
                <a:solidFill>
                  <a:srgbClr val="9900FF"/>
                </a:solidFill>
              </a:rPr>
              <a:t>assignment today to figure it out! </a:t>
            </a:r>
            <a:endParaRPr>
              <a:solidFill>
                <a:srgbClr val="99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 Niño and La Niña Events</a:t>
            </a:r>
            <a:endParaRPr/>
          </a:p>
        </p:txBody>
      </p:sp>
      <p:sp>
        <p:nvSpPr>
          <p:cNvPr id="127" name="Google Shape;127;p23"/>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ENSO may not be more </a:t>
            </a:r>
            <a:r>
              <a:rPr lang="en"/>
              <a:t>frequent due to climate change</a:t>
            </a:r>
            <a:endParaRPr/>
          </a:p>
          <a:p>
            <a:pPr indent="0" lvl="0" marL="0" rtl="0" algn="l">
              <a:spcBef>
                <a:spcPts val="1200"/>
              </a:spcBef>
              <a:spcAft>
                <a:spcPts val="0"/>
              </a:spcAft>
              <a:buNone/>
            </a:pPr>
            <a:r>
              <a:rPr lang="en">
                <a:solidFill>
                  <a:srgbClr val="9900FF"/>
                </a:solidFill>
              </a:rPr>
              <a:t>But the models all agree that El Niño will be wetter and La Niña will be drier</a:t>
            </a:r>
            <a:endParaRPr>
              <a:solidFill>
                <a:srgbClr val="9900FF"/>
              </a:solidFill>
            </a:endParaRPr>
          </a:p>
          <a:p>
            <a:pPr indent="0" lvl="0" marL="0" rtl="0" algn="l">
              <a:spcBef>
                <a:spcPts val="1200"/>
              </a:spcBef>
              <a:spcAft>
                <a:spcPts val="1200"/>
              </a:spcAft>
              <a:buNone/>
            </a:pPr>
            <a:r>
              <a:rPr lang="en">
                <a:solidFill>
                  <a:srgbClr val="9900FF"/>
                </a:solidFill>
              </a:rPr>
              <a:t>This means more flooding in some areas and more drought in others. </a:t>
            </a:r>
            <a:endParaRPr>
              <a:solidFill>
                <a:srgbClr val="9900FF"/>
              </a:solidFill>
            </a:endParaRPr>
          </a:p>
        </p:txBody>
      </p:sp>
      <p:pic>
        <p:nvPicPr>
          <p:cNvPr id="128" name="Google Shape;128;p23"/>
          <p:cNvPicPr preferRelativeResize="0"/>
          <p:nvPr/>
        </p:nvPicPr>
        <p:blipFill>
          <a:blip r:embed="rId3">
            <a:alphaModFix/>
          </a:blip>
          <a:stretch>
            <a:fillRect/>
          </a:stretch>
        </p:blipFill>
        <p:spPr>
          <a:xfrm>
            <a:off x="4484100" y="242675"/>
            <a:ext cx="4419600" cy="441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250025"/>
            <a:ext cx="1990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Ocean Acidification</a:t>
            </a:r>
            <a:endParaRPr/>
          </a:p>
        </p:txBody>
      </p:sp>
      <p:sp>
        <p:nvSpPr>
          <p:cNvPr id="134" name="Google Shape;134;p24"/>
          <p:cNvSpPr txBox="1"/>
          <p:nvPr>
            <p:ph idx="1" type="body"/>
          </p:nvPr>
        </p:nvSpPr>
        <p:spPr>
          <a:xfrm>
            <a:off x="311700" y="1152475"/>
            <a:ext cx="2082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Impacts on marine life.</a:t>
            </a:r>
            <a:endParaRPr/>
          </a:p>
          <a:p>
            <a:pPr indent="0" lvl="0" marL="0" rtl="0" algn="l">
              <a:spcBef>
                <a:spcPts val="1200"/>
              </a:spcBef>
              <a:spcAft>
                <a:spcPts val="1200"/>
              </a:spcAft>
              <a:buNone/>
            </a:pPr>
            <a:r>
              <a:rPr lang="en"/>
              <a:t>What larger impacts does this have? So what if there isn’t coral and snails and things? </a:t>
            </a:r>
            <a:endParaRPr/>
          </a:p>
        </p:txBody>
      </p:sp>
      <p:pic>
        <p:nvPicPr>
          <p:cNvPr id="135" name="Google Shape;135;p24"/>
          <p:cNvPicPr preferRelativeResize="0"/>
          <p:nvPr/>
        </p:nvPicPr>
        <p:blipFill>
          <a:blip r:embed="rId3">
            <a:alphaModFix/>
          </a:blip>
          <a:stretch>
            <a:fillRect/>
          </a:stretch>
        </p:blipFill>
        <p:spPr>
          <a:xfrm>
            <a:off x="2394027" y="250025"/>
            <a:ext cx="6699376" cy="44634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154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Deoxygenation </a:t>
            </a:r>
            <a:endParaRPr/>
          </a:p>
        </p:txBody>
      </p:sp>
      <p:sp>
        <p:nvSpPr>
          <p:cNvPr id="141" name="Google Shape;141;p25"/>
          <p:cNvSpPr txBox="1"/>
          <p:nvPr>
            <p:ph idx="1" type="body"/>
          </p:nvPr>
        </p:nvSpPr>
        <p:spPr>
          <a:xfrm>
            <a:off x="311700" y="726850"/>
            <a:ext cx="2654100" cy="41931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When the ocean gets too </a:t>
            </a:r>
            <a:r>
              <a:rPr lang="en" u="sng"/>
              <a:t>warm</a:t>
            </a:r>
            <a:r>
              <a:rPr lang="en"/>
              <a:t> it can’t hold as much oxygen. </a:t>
            </a:r>
            <a:endParaRPr/>
          </a:p>
          <a:p>
            <a:pPr indent="0" lvl="0" marL="0" rtl="0" algn="l">
              <a:spcBef>
                <a:spcPts val="1200"/>
              </a:spcBef>
              <a:spcAft>
                <a:spcPts val="0"/>
              </a:spcAft>
              <a:buNone/>
            </a:pPr>
            <a:r>
              <a:rPr lang="en"/>
              <a:t>In addition, increased temps and </a:t>
            </a:r>
            <a:r>
              <a:rPr lang="en" u="sng"/>
              <a:t>increased nutrients from farm runoff</a:t>
            </a:r>
            <a:r>
              <a:rPr lang="en"/>
              <a:t> increases algae growth. When the algae dies it uses the oxygen to decompose creating dead zones</a:t>
            </a:r>
            <a:endParaRPr/>
          </a:p>
          <a:p>
            <a:pPr indent="0" lvl="0" marL="0" rtl="0" algn="l">
              <a:spcBef>
                <a:spcPts val="1200"/>
              </a:spcBef>
              <a:spcAft>
                <a:spcPts val="0"/>
              </a:spcAft>
              <a:buNone/>
            </a:pPr>
            <a:r>
              <a:rPr lang="en"/>
              <a:t>Fish, mammals, and all living things in the ocean need oxygen. </a:t>
            </a:r>
            <a:endParaRPr/>
          </a:p>
          <a:p>
            <a:pPr indent="0" lvl="0" marL="0" rtl="0" algn="l">
              <a:spcBef>
                <a:spcPts val="1200"/>
              </a:spcBef>
              <a:spcAft>
                <a:spcPts val="1200"/>
              </a:spcAft>
              <a:buNone/>
            </a:pPr>
            <a:r>
              <a:t/>
            </a:r>
            <a:endParaRPr/>
          </a:p>
        </p:txBody>
      </p:sp>
      <p:pic>
        <p:nvPicPr>
          <p:cNvPr id="142" name="Google Shape;142;p25"/>
          <p:cNvPicPr preferRelativeResize="0"/>
          <p:nvPr/>
        </p:nvPicPr>
        <p:blipFill rotWithShape="1">
          <a:blip r:embed="rId3">
            <a:alphaModFix/>
          </a:blip>
          <a:srcRect b="0" l="0" r="0" t="0"/>
          <a:stretch/>
        </p:blipFill>
        <p:spPr>
          <a:xfrm>
            <a:off x="2965700" y="1017722"/>
            <a:ext cx="6073580" cy="3416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154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Deoxygenation </a:t>
            </a:r>
            <a:endParaRPr/>
          </a:p>
        </p:txBody>
      </p:sp>
      <p:sp>
        <p:nvSpPr>
          <p:cNvPr id="148" name="Google Shape;148;p26"/>
          <p:cNvSpPr txBox="1"/>
          <p:nvPr>
            <p:ph idx="1" type="body"/>
          </p:nvPr>
        </p:nvSpPr>
        <p:spPr>
          <a:xfrm>
            <a:off x="311700" y="726850"/>
            <a:ext cx="2654100" cy="419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Blue Green Algae is toxic to living things. </a:t>
            </a:r>
            <a:endParaRPr/>
          </a:p>
          <a:p>
            <a:pPr indent="0" lvl="0" marL="0" rtl="0" algn="l">
              <a:spcBef>
                <a:spcPts val="1200"/>
              </a:spcBef>
              <a:spcAft>
                <a:spcPts val="0"/>
              </a:spcAft>
              <a:buNone/>
            </a:pPr>
            <a:r>
              <a:rPr lang="en"/>
              <a:t>Look at this algae bloom in the Gulf of Mexico.</a:t>
            </a:r>
            <a:endParaRPr/>
          </a:p>
          <a:p>
            <a:pPr indent="0" lvl="0" marL="0" rtl="0" algn="l">
              <a:spcBef>
                <a:spcPts val="1200"/>
              </a:spcBef>
              <a:spcAft>
                <a:spcPts val="0"/>
              </a:spcAft>
              <a:buNone/>
            </a:pPr>
            <a:r>
              <a:rPr lang="en"/>
              <a:t>Kills fish, and marine mammals</a:t>
            </a:r>
            <a:endParaRPr/>
          </a:p>
          <a:p>
            <a:pPr indent="0" lvl="0" marL="0" rtl="0" algn="l">
              <a:spcBef>
                <a:spcPts val="1200"/>
              </a:spcBef>
              <a:spcAft>
                <a:spcPts val="1200"/>
              </a:spcAft>
              <a:buNone/>
            </a:pPr>
            <a:r>
              <a:rPr lang="en"/>
              <a:t>Not even humans can swim in this water</a:t>
            </a:r>
            <a:endParaRPr/>
          </a:p>
        </p:txBody>
      </p:sp>
      <p:pic>
        <p:nvPicPr>
          <p:cNvPr id="149" name="Google Shape;149;p26"/>
          <p:cNvPicPr preferRelativeResize="0"/>
          <p:nvPr/>
        </p:nvPicPr>
        <p:blipFill>
          <a:blip r:embed="rId3">
            <a:alphaModFix/>
          </a:blip>
          <a:stretch>
            <a:fillRect/>
          </a:stretch>
        </p:blipFill>
        <p:spPr>
          <a:xfrm>
            <a:off x="3118200" y="879250"/>
            <a:ext cx="5873400" cy="391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Benefits of the Ocean</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is the ocean important for habitability?</a:t>
            </a:r>
            <a:endParaRPr/>
          </a:p>
          <a:p>
            <a:pPr indent="0" lvl="0" marL="0" rtl="0" algn="l">
              <a:spcBef>
                <a:spcPts val="1200"/>
              </a:spcBef>
              <a:spcAft>
                <a:spcPts val="1200"/>
              </a:spcAft>
              <a:buNone/>
            </a:pPr>
            <a:r>
              <a:rPr lang="en"/>
              <a:t>Make a list of all the </a:t>
            </a:r>
            <a:r>
              <a:rPr lang="en"/>
              <a:t>environmental</a:t>
            </a:r>
            <a:r>
              <a:rPr lang="en"/>
              <a:t> services humans get from the ocean </a:t>
            </a:r>
            <a:endParaRPr/>
          </a:p>
        </p:txBody>
      </p:sp>
      <p:sp>
        <p:nvSpPr>
          <p:cNvPr id="62" name="Google Shape;62;p14"/>
          <p:cNvSpPr txBox="1"/>
          <p:nvPr/>
        </p:nvSpPr>
        <p:spPr>
          <a:xfrm>
            <a:off x="345775" y="2128725"/>
            <a:ext cx="5067900" cy="17547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Char char="●"/>
            </a:pPr>
            <a:r>
              <a:rPr lang="en" sz="1700"/>
              <a:t>Regulates temperature</a:t>
            </a:r>
            <a:endParaRPr sz="1700"/>
          </a:p>
          <a:p>
            <a:pPr indent="-336550" lvl="0" marL="457200" rtl="0" algn="l">
              <a:spcBef>
                <a:spcPts val="0"/>
              </a:spcBef>
              <a:spcAft>
                <a:spcPts val="0"/>
              </a:spcAft>
              <a:buSzPts val="1700"/>
              <a:buChar char="●"/>
            </a:pPr>
            <a:r>
              <a:rPr lang="en" sz="1700"/>
              <a:t>Food</a:t>
            </a:r>
            <a:endParaRPr sz="1700"/>
          </a:p>
          <a:p>
            <a:pPr indent="-336550" lvl="0" marL="457200" rtl="0" algn="l">
              <a:spcBef>
                <a:spcPts val="0"/>
              </a:spcBef>
              <a:spcAft>
                <a:spcPts val="0"/>
              </a:spcAft>
              <a:buSzPts val="1700"/>
              <a:buChar char="●"/>
            </a:pPr>
            <a:r>
              <a:rPr lang="en" sz="1700"/>
              <a:t>Rain water is evaporated from here</a:t>
            </a:r>
            <a:endParaRPr sz="1700"/>
          </a:p>
          <a:p>
            <a:pPr indent="-336550" lvl="0" marL="457200" rtl="0" algn="l">
              <a:spcBef>
                <a:spcPts val="0"/>
              </a:spcBef>
              <a:spcAft>
                <a:spcPts val="0"/>
              </a:spcAft>
              <a:buSzPts val="1700"/>
              <a:buChar char="●"/>
            </a:pPr>
            <a:r>
              <a:rPr lang="en" sz="1700"/>
              <a:t>Hold CO</a:t>
            </a:r>
            <a:r>
              <a:rPr baseline="-25000" lang="en" sz="1700"/>
              <a:t>2</a:t>
            </a:r>
            <a:r>
              <a:rPr lang="en" sz="1700"/>
              <a:t> so the air isn’t so warm</a:t>
            </a:r>
            <a:endParaRPr sz="1700"/>
          </a:p>
          <a:p>
            <a:pPr indent="-336550" lvl="0" marL="457200" rtl="0" algn="l">
              <a:spcBef>
                <a:spcPts val="0"/>
              </a:spcBef>
              <a:spcAft>
                <a:spcPts val="0"/>
              </a:spcAft>
              <a:buSzPts val="1700"/>
              <a:buChar char="●"/>
            </a:pPr>
            <a:r>
              <a:rPr lang="en" sz="1700"/>
              <a:t>Phytoplankton produce O</a:t>
            </a:r>
            <a:r>
              <a:rPr baseline="-25000" lang="en" sz="1700"/>
              <a:t>2</a:t>
            </a:r>
            <a:r>
              <a:rPr lang="en" sz="1700"/>
              <a:t> for the atmosphere</a:t>
            </a:r>
            <a:endParaRPr sz="1700"/>
          </a:p>
          <a:p>
            <a:pPr indent="0" lvl="0" marL="457200" rtl="0" algn="l">
              <a:spcBef>
                <a:spcPts val="0"/>
              </a:spcBef>
              <a:spcAft>
                <a:spcPts val="0"/>
              </a:spcAft>
              <a:buNone/>
            </a:pPr>
            <a:r>
              <a:t/>
            </a:r>
            <a:endParaRPr sz="1700"/>
          </a:p>
        </p:txBody>
      </p:sp>
      <p:pic>
        <p:nvPicPr>
          <p:cNvPr id="63" name="Google Shape;63;p14"/>
          <p:cNvPicPr preferRelativeResize="0"/>
          <p:nvPr/>
        </p:nvPicPr>
        <p:blipFill>
          <a:blip r:embed="rId3">
            <a:alphaModFix/>
          </a:blip>
          <a:stretch>
            <a:fillRect/>
          </a:stretch>
        </p:blipFill>
        <p:spPr>
          <a:xfrm>
            <a:off x="5637178" y="2128728"/>
            <a:ext cx="2795525" cy="279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Oceans move heat</a:t>
            </a:r>
            <a:endParaRPr/>
          </a:p>
        </p:txBody>
      </p:sp>
      <p:sp>
        <p:nvSpPr>
          <p:cNvPr id="69" name="Google Shape;69;p15"/>
          <p:cNvSpPr txBox="1"/>
          <p:nvPr>
            <p:ph idx="1" type="body"/>
          </p:nvPr>
        </p:nvSpPr>
        <p:spPr>
          <a:xfrm>
            <a:off x="311700" y="1152475"/>
            <a:ext cx="3186600" cy="3818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Air </a:t>
            </a:r>
            <a:r>
              <a:rPr lang="en"/>
              <a:t>temperature</a:t>
            </a:r>
            <a:r>
              <a:rPr lang="en"/>
              <a:t> </a:t>
            </a:r>
            <a:r>
              <a:rPr lang="en"/>
              <a:t>affects</a:t>
            </a:r>
            <a:r>
              <a:rPr lang="en"/>
              <a:t> the ocean</a:t>
            </a:r>
            <a:endParaRPr/>
          </a:p>
          <a:p>
            <a:pPr indent="0" lvl="0" marL="0" rtl="0" algn="l">
              <a:spcBef>
                <a:spcPts val="1200"/>
              </a:spcBef>
              <a:spcAft>
                <a:spcPts val="0"/>
              </a:spcAft>
              <a:buNone/>
            </a:pPr>
            <a:r>
              <a:rPr lang="en"/>
              <a:t>Ocean affects the air </a:t>
            </a:r>
            <a:r>
              <a:rPr lang="en"/>
              <a:t>temperature</a:t>
            </a:r>
            <a:r>
              <a:rPr lang="en"/>
              <a:t>. </a:t>
            </a:r>
            <a:endParaRPr/>
          </a:p>
          <a:p>
            <a:pPr indent="0" lvl="0" marL="0" rtl="0" algn="l">
              <a:spcBef>
                <a:spcPts val="1200"/>
              </a:spcBef>
              <a:spcAft>
                <a:spcPts val="0"/>
              </a:spcAft>
              <a:buNone/>
            </a:pPr>
            <a:r>
              <a:rPr lang="en"/>
              <a:t>Heat moves from the equator toward the poles (surface)</a:t>
            </a:r>
            <a:endParaRPr/>
          </a:p>
          <a:p>
            <a:pPr indent="0" lvl="0" marL="0" rtl="0" algn="l">
              <a:spcBef>
                <a:spcPts val="1200"/>
              </a:spcBef>
              <a:spcAft>
                <a:spcPts val="0"/>
              </a:spcAft>
              <a:buNone/>
            </a:pPr>
            <a:r>
              <a:rPr lang="en"/>
              <a:t>Cold water moves from the poles to the equator (deep)</a:t>
            </a:r>
            <a:endParaRPr/>
          </a:p>
          <a:p>
            <a:pPr indent="0" lvl="0" marL="0" rtl="0" algn="l">
              <a:spcBef>
                <a:spcPts val="1200"/>
              </a:spcBef>
              <a:spcAft>
                <a:spcPts val="1200"/>
              </a:spcAft>
              <a:buNone/>
            </a:pPr>
            <a:r>
              <a:rPr lang="en"/>
              <a:t>Water holds heat and regulates the </a:t>
            </a:r>
            <a:r>
              <a:rPr lang="en"/>
              <a:t>temperature</a:t>
            </a:r>
            <a:r>
              <a:rPr lang="en"/>
              <a:t> of coastal cities</a:t>
            </a:r>
            <a:endParaRPr/>
          </a:p>
        </p:txBody>
      </p:sp>
      <p:pic>
        <p:nvPicPr>
          <p:cNvPr id="70" name="Google Shape;70;p15"/>
          <p:cNvPicPr preferRelativeResize="0"/>
          <p:nvPr/>
        </p:nvPicPr>
        <p:blipFill>
          <a:blip r:embed="rId3">
            <a:alphaModFix/>
          </a:blip>
          <a:stretch>
            <a:fillRect/>
          </a:stretch>
        </p:blipFill>
        <p:spPr>
          <a:xfrm>
            <a:off x="3498300" y="1152475"/>
            <a:ext cx="5334000" cy="3352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ocean currents impact climate zones? </a:t>
            </a:r>
            <a:endParaRPr/>
          </a:p>
        </p:txBody>
      </p:sp>
      <p:sp>
        <p:nvSpPr>
          <p:cNvPr id="76" name="Google Shape;76;p16"/>
          <p:cNvSpPr txBox="1"/>
          <p:nvPr>
            <p:ph idx="1" type="body"/>
          </p:nvPr>
        </p:nvSpPr>
        <p:spPr>
          <a:xfrm>
            <a:off x="311700" y="3544250"/>
            <a:ext cx="8520600" cy="102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does the ocean currents impact the Humid Continental climate of Indiana?</a:t>
            </a:r>
            <a:endParaRPr/>
          </a:p>
          <a:p>
            <a:pPr indent="0" lvl="0" marL="0" rtl="0" algn="l">
              <a:spcBef>
                <a:spcPts val="1200"/>
              </a:spcBef>
              <a:spcAft>
                <a:spcPts val="1200"/>
              </a:spcAft>
              <a:buNone/>
            </a:pPr>
            <a:r>
              <a:t/>
            </a:r>
            <a:endParaRPr/>
          </a:p>
        </p:txBody>
      </p:sp>
      <p:pic>
        <p:nvPicPr>
          <p:cNvPr id="77" name="Google Shape;77;p16"/>
          <p:cNvPicPr preferRelativeResize="0"/>
          <p:nvPr/>
        </p:nvPicPr>
        <p:blipFill>
          <a:blip r:embed="rId3">
            <a:alphaModFix/>
          </a:blip>
          <a:stretch>
            <a:fillRect/>
          </a:stretch>
        </p:blipFill>
        <p:spPr>
          <a:xfrm>
            <a:off x="4657863" y="950113"/>
            <a:ext cx="3590925" cy="2543175"/>
          </a:xfrm>
          <a:prstGeom prst="rect">
            <a:avLst/>
          </a:prstGeom>
          <a:noFill/>
          <a:ln>
            <a:noFill/>
          </a:ln>
        </p:spPr>
      </p:pic>
      <p:pic>
        <p:nvPicPr>
          <p:cNvPr id="78" name="Google Shape;78;p16"/>
          <p:cNvPicPr preferRelativeResize="0"/>
          <p:nvPr/>
        </p:nvPicPr>
        <p:blipFill>
          <a:blip r:embed="rId4">
            <a:alphaModFix/>
          </a:blip>
          <a:stretch>
            <a:fillRect/>
          </a:stretch>
        </p:blipFill>
        <p:spPr>
          <a:xfrm>
            <a:off x="311700" y="950125"/>
            <a:ext cx="4267200" cy="2236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ocean currents impact climate zones? </a:t>
            </a:r>
            <a:endParaRPr/>
          </a:p>
        </p:txBody>
      </p:sp>
      <p:sp>
        <p:nvSpPr>
          <p:cNvPr id="84" name="Google Shape;84;p17"/>
          <p:cNvSpPr txBox="1"/>
          <p:nvPr>
            <p:ph idx="1" type="body"/>
          </p:nvPr>
        </p:nvSpPr>
        <p:spPr>
          <a:xfrm>
            <a:off x="311700" y="3544250"/>
            <a:ext cx="8520600" cy="1404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How does the ocean currents impact the Humid Continental climate of Indiana?</a:t>
            </a:r>
            <a:endParaRPr/>
          </a:p>
          <a:p>
            <a:pPr indent="0" lvl="0" marL="0" rtl="0" algn="l">
              <a:spcBef>
                <a:spcPts val="1200"/>
              </a:spcBef>
              <a:spcAft>
                <a:spcPts val="1200"/>
              </a:spcAft>
              <a:buNone/>
            </a:pPr>
            <a:r>
              <a:rPr lang="en">
                <a:solidFill>
                  <a:srgbClr val="9900FF"/>
                </a:solidFill>
              </a:rPr>
              <a:t>The warm ocean current from the Gulf of Mexico provides heat and moisture to the air. This provides moisture for rain and snow. Without this ocean current Indiana would be much drier. </a:t>
            </a:r>
            <a:endParaRPr>
              <a:solidFill>
                <a:srgbClr val="9900FF"/>
              </a:solidFill>
            </a:endParaRPr>
          </a:p>
        </p:txBody>
      </p:sp>
      <p:pic>
        <p:nvPicPr>
          <p:cNvPr id="85" name="Google Shape;85;p17"/>
          <p:cNvPicPr preferRelativeResize="0"/>
          <p:nvPr/>
        </p:nvPicPr>
        <p:blipFill>
          <a:blip r:embed="rId3">
            <a:alphaModFix/>
          </a:blip>
          <a:stretch>
            <a:fillRect/>
          </a:stretch>
        </p:blipFill>
        <p:spPr>
          <a:xfrm>
            <a:off x="4657863" y="950113"/>
            <a:ext cx="3590925" cy="2543175"/>
          </a:xfrm>
          <a:prstGeom prst="rect">
            <a:avLst/>
          </a:prstGeom>
          <a:noFill/>
          <a:ln>
            <a:noFill/>
          </a:ln>
        </p:spPr>
      </p:pic>
      <p:pic>
        <p:nvPicPr>
          <p:cNvPr id="86" name="Google Shape;86;p17"/>
          <p:cNvPicPr preferRelativeResize="0"/>
          <p:nvPr/>
        </p:nvPicPr>
        <p:blipFill>
          <a:blip r:embed="rId4">
            <a:alphaModFix/>
          </a:blip>
          <a:stretch>
            <a:fillRect/>
          </a:stretch>
        </p:blipFill>
        <p:spPr>
          <a:xfrm>
            <a:off x="311700" y="950125"/>
            <a:ext cx="4267200" cy="2236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Oceans hold carbon dioxide</a:t>
            </a:r>
            <a:endParaRPr/>
          </a:p>
        </p:txBody>
      </p:sp>
      <p:sp>
        <p:nvSpPr>
          <p:cNvPr id="92" name="Google Shape;92;p18"/>
          <p:cNvSpPr txBox="1"/>
          <p:nvPr>
            <p:ph idx="1" type="body"/>
          </p:nvPr>
        </p:nvSpPr>
        <p:spPr>
          <a:xfrm>
            <a:off x="311700" y="1152475"/>
            <a:ext cx="3772800" cy="3720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The oceans have absorbed about </a:t>
            </a:r>
            <a:r>
              <a:rPr lang="en" u="sng"/>
              <a:t>50%</a:t>
            </a:r>
            <a:r>
              <a:rPr lang="en"/>
              <a:t> of the CO</a:t>
            </a:r>
            <a:r>
              <a:rPr baseline="-25000" lang="en"/>
              <a:t>2</a:t>
            </a:r>
            <a:r>
              <a:rPr lang="en"/>
              <a:t> that humans have produced since 1950</a:t>
            </a:r>
            <a:endParaRPr/>
          </a:p>
          <a:p>
            <a:pPr indent="0" lvl="0" marL="0" rtl="0" algn="l">
              <a:spcBef>
                <a:spcPts val="1200"/>
              </a:spcBef>
              <a:spcAft>
                <a:spcPts val="0"/>
              </a:spcAft>
              <a:buNone/>
            </a:pPr>
            <a:r>
              <a:rPr lang="en"/>
              <a:t>If the oceans had not absorbed the CO</a:t>
            </a:r>
            <a:r>
              <a:rPr baseline="-25000" lang="en"/>
              <a:t>2</a:t>
            </a:r>
            <a:r>
              <a:rPr lang="en"/>
              <a:t> levels in the atmosphere would be closer to </a:t>
            </a:r>
            <a:r>
              <a:rPr lang="en" u="sng"/>
              <a:t>600ppm</a:t>
            </a:r>
            <a:r>
              <a:rPr lang="en"/>
              <a:t> </a:t>
            </a:r>
            <a:br>
              <a:rPr lang="en"/>
            </a:br>
            <a:r>
              <a:rPr lang="en" sz="1400"/>
              <a:t>(we are currently about 400 - 420 ppm)</a:t>
            </a:r>
            <a:endParaRPr sz="1400"/>
          </a:p>
          <a:p>
            <a:pPr indent="0" lvl="0" marL="0" rtl="0" algn="l">
              <a:spcBef>
                <a:spcPts val="1200"/>
              </a:spcBef>
              <a:spcAft>
                <a:spcPts val="1200"/>
              </a:spcAft>
              <a:buNone/>
            </a:pPr>
            <a:r>
              <a:rPr lang="en"/>
              <a:t>CO</a:t>
            </a:r>
            <a:r>
              <a:rPr baseline="-25000" lang="en"/>
              <a:t>2</a:t>
            </a:r>
            <a:r>
              <a:rPr lang="en"/>
              <a:t> in the ocean is used by </a:t>
            </a:r>
            <a:r>
              <a:rPr lang="en" u="sng"/>
              <a:t>ocean plants, trapped in ice, settles to the bottom and is trapped in rocks, and used to make corals, and sea shells</a:t>
            </a:r>
            <a:endParaRPr u="sng"/>
          </a:p>
        </p:txBody>
      </p:sp>
      <p:pic>
        <p:nvPicPr>
          <p:cNvPr id="93" name="Google Shape;93;p18"/>
          <p:cNvPicPr preferRelativeResize="0"/>
          <p:nvPr/>
        </p:nvPicPr>
        <p:blipFill>
          <a:blip r:embed="rId3">
            <a:alphaModFix/>
          </a:blip>
          <a:stretch>
            <a:fillRect/>
          </a:stretch>
        </p:blipFill>
        <p:spPr>
          <a:xfrm>
            <a:off x="4145000" y="1374913"/>
            <a:ext cx="4916900" cy="3020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climate change </a:t>
            </a:r>
            <a:r>
              <a:rPr lang="en"/>
              <a:t>affects</a:t>
            </a:r>
            <a:r>
              <a:rPr lang="en"/>
              <a:t> the oceans</a:t>
            </a:r>
            <a:endParaRPr/>
          </a:p>
        </p:txBody>
      </p:sp>
      <p:sp>
        <p:nvSpPr>
          <p:cNvPr id="99" name="Google Shape;99;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Increased heat</a:t>
            </a:r>
            <a:endParaRPr/>
          </a:p>
          <a:p>
            <a:pPr indent="0" lvl="0" marL="0" rtl="0" algn="l">
              <a:spcBef>
                <a:spcPts val="1200"/>
              </a:spcBef>
              <a:spcAft>
                <a:spcPts val="0"/>
              </a:spcAft>
              <a:buNone/>
            </a:pPr>
            <a:r>
              <a:rPr lang="en"/>
              <a:t>Acidification</a:t>
            </a:r>
            <a:endParaRPr/>
          </a:p>
          <a:p>
            <a:pPr indent="0" lvl="0" marL="0" rtl="0" algn="l">
              <a:spcBef>
                <a:spcPts val="1200"/>
              </a:spcBef>
              <a:spcAft>
                <a:spcPts val="1200"/>
              </a:spcAft>
              <a:buNone/>
            </a:pPr>
            <a:r>
              <a:rPr lang="en"/>
              <a:t>Deoxygenation</a:t>
            </a:r>
            <a:endParaRPr/>
          </a:p>
        </p:txBody>
      </p:sp>
      <p:pic>
        <p:nvPicPr>
          <p:cNvPr id="100" name="Google Shape;100;p19"/>
          <p:cNvPicPr preferRelativeResize="0"/>
          <p:nvPr/>
        </p:nvPicPr>
        <p:blipFill>
          <a:blip r:embed="rId3">
            <a:alphaModFix/>
          </a:blip>
          <a:stretch>
            <a:fillRect/>
          </a:stretch>
        </p:blipFill>
        <p:spPr>
          <a:xfrm>
            <a:off x="2618438" y="1152475"/>
            <a:ext cx="6213862" cy="3416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scientists measure the temperature of the ocean?</a:t>
            </a:r>
            <a:endParaRPr/>
          </a:p>
        </p:txBody>
      </p:sp>
      <p:sp>
        <p:nvSpPr>
          <p:cNvPr id="106" name="Google Shape;106;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Increased heat - but maybe not everywhere</a:t>
            </a:r>
            <a:endParaRPr/>
          </a:p>
        </p:txBody>
      </p:sp>
      <p:sp>
        <p:nvSpPr>
          <p:cNvPr id="112" name="Google Shape;112;p21"/>
          <p:cNvSpPr txBox="1"/>
          <p:nvPr>
            <p:ph idx="1" type="body"/>
          </p:nvPr>
        </p:nvSpPr>
        <p:spPr>
          <a:xfrm>
            <a:off x="311700" y="1017725"/>
            <a:ext cx="3242100" cy="38385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Where are the oceans heating the most?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Why are they warming?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Where are the oceans cooling?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What effect does this change in </a:t>
            </a:r>
            <a:r>
              <a:rPr lang="en"/>
              <a:t>ocean temperature have on the global conveyor belt? </a:t>
            </a:r>
            <a:endParaRPr/>
          </a:p>
        </p:txBody>
      </p:sp>
      <p:pic>
        <p:nvPicPr>
          <p:cNvPr id="113" name="Google Shape;113;p21"/>
          <p:cNvPicPr preferRelativeResize="0"/>
          <p:nvPr/>
        </p:nvPicPr>
        <p:blipFill>
          <a:blip r:embed="rId3">
            <a:alphaModFix/>
          </a:blip>
          <a:stretch>
            <a:fillRect/>
          </a:stretch>
        </p:blipFill>
        <p:spPr>
          <a:xfrm>
            <a:off x="3447497" y="865163"/>
            <a:ext cx="5611604" cy="3991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