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7A2C14-543D-45AA-9AA4-0D59BED9585A}">
  <a:tblStyle styleId="{FC7A2C14-543D-45AA-9AA4-0D59BED9585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Roboto-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bold.fntdata"/><Relationship Id="rId6" Type="http://schemas.openxmlformats.org/officeDocument/2006/relationships/notesMaster" Target="notesMasters/notesMaster1.xml"/><Relationship Id="rId18"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h2J5C_cxJ0Y" TargetMode="External"/><Relationship Id="rId3" Type="http://schemas.openxmlformats.org/officeDocument/2006/relationships/hyperlink" Target="https://www.youtube.com/watch?v=yiw6_JakZFc&amp;feature=youtu.be" TargetMode="External"/><Relationship Id="rId4" Type="http://schemas.openxmlformats.org/officeDocument/2006/relationships/hyperlink" Target="https://youtu.be/h2J5C_cxJ0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CaLOiGEDPJQ"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opularmechanics.com/science/energy/a42417327/lithium-supply-batteries-electric-vehicl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1466e5e46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1466e5e46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1466e5e46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1466e5e46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2800"/>
              </a:spcBef>
              <a:spcAft>
                <a:spcPts val="0"/>
              </a:spcAft>
              <a:buNone/>
            </a:pPr>
            <a:r>
              <a:rPr lang="en" sz="1200">
                <a:solidFill>
                  <a:schemeClr val="dk1"/>
                </a:solidFill>
                <a:uFill>
                  <a:noFill/>
                </a:uFill>
                <a:latin typeface="Roboto"/>
                <a:ea typeface="Roboto"/>
                <a:cs typeface="Roboto"/>
                <a:sym typeface="Roboto"/>
                <a:hlinkClick r:id="rId2">
                  <a:extLst>
                    <a:ext uri="{A12FA001-AC4F-418D-AE19-62706E023703}">
                      <ahyp:hlinkClr val="tx"/>
                    </a:ext>
                  </a:extLst>
                </a:hlinkClick>
              </a:rPr>
              <a:t>https://youtu.be/h2J5C_cxJ0Y</a:t>
            </a:r>
            <a:endParaRPr/>
          </a:p>
          <a:p>
            <a:pPr indent="0" lvl="0" marL="0" rtl="0" algn="l">
              <a:lnSpc>
                <a:spcPct val="115000"/>
              </a:lnSpc>
              <a:spcBef>
                <a:spcPts val="2800"/>
              </a:spcBef>
              <a:spcAft>
                <a:spcPts val="0"/>
              </a:spcAft>
              <a:buNone/>
            </a:pPr>
            <a:r>
              <a:rPr lang="en"/>
              <a:t>Other helpful videos - </a:t>
            </a:r>
            <a:r>
              <a:rPr lang="en" u="sng">
                <a:solidFill>
                  <a:schemeClr val="hlink"/>
                </a:solidFill>
                <a:hlinkClick r:id="rId3"/>
              </a:rPr>
              <a:t>https://www.youtube.com/watch?v=yiw6_JakZFc&amp;feature=youtu.be</a:t>
            </a:r>
            <a:r>
              <a:rPr lang="en"/>
              <a:t> </a:t>
            </a:r>
            <a:endParaRPr/>
          </a:p>
          <a:p>
            <a:pPr indent="0" lvl="0" marL="0" rtl="0" algn="l">
              <a:lnSpc>
                <a:spcPct val="115000"/>
              </a:lnSpc>
              <a:spcBef>
                <a:spcPts val="2800"/>
              </a:spcBef>
              <a:spcAft>
                <a:spcPts val="0"/>
              </a:spcAft>
              <a:buClr>
                <a:schemeClr val="dk1"/>
              </a:buClr>
              <a:buSzPts val="1100"/>
              <a:buFont typeface="Arial"/>
              <a:buNone/>
            </a:pPr>
            <a:r>
              <a:rPr lang="en"/>
              <a:t>https://www.youtube.com/watch?v=TbW_1MtC2So</a:t>
            </a:r>
            <a:endParaRPr>
              <a:uFill>
                <a:noFill/>
              </a:uFill>
              <a:hlinkClick r:id="rId4"/>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1466e5e4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1466e5e4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1466e5e46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1466e5e46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 Why don’t you hear of the ozone anymore  - VOX </a:t>
            </a:r>
            <a:r>
              <a:rPr lang="en" u="sng">
                <a:solidFill>
                  <a:schemeClr val="hlink"/>
                </a:solidFill>
                <a:hlinkClick r:id="rId2"/>
              </a:rPr>
              <a:t>https://youtu.be/CaLOiGEDPJQ</a:t>
            </a:r>
            <a:endParaRPr/>
          </a:p>
          <a:p>
            <a:pPr indent="0" lvl="0" marL="0" rtl="0" algn="l">
              <a:spcBef>
                <a:spcPts val="0"/>
              </a:spcBef>
              <a:spcAft>
                <a:spcPts val="0"/>
              </a:spcAft>
              <a:buNone/>
            </a:pPr>
            <a:r>
              <a:rPr lang="en"/>
              <a:t>Feel free to use other videos about the thinning of the ozone layer.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1466e5e46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1466e5e46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1466e5e46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1466e5e46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1466e5e46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1466e5e46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1466e5e46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1466e5e46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https://www.popularmechanics.com/science/energy/a42417327/lithium-supply-batteries-electric-vehicles/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1466e5e46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1466e5e46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1466e5e46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1466e5e46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h2J5C_cxJ0Y"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google.com/search?safe=active&amp;rlz=1C5CHFA_enUS835US1022&amp;q=seriousness&amp;si=AMnBZoG9fGMZkoPgk-g4eVoaZFdEAY1DLlg0KTKqtxh2l3EoPhc36gk0GzvwXRQAHIcUoKGpTAcQxXilMNisg2G_FrWQMcmErPfTFkAjXxTAVh3IJFswcxA%3D&amp;expnd=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CaLOiGEDPJQ"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in.gov/oed/indianas-energy-policy/indianas-fuel-mi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Mitigation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2D3B45"/>
                </a:solidFill>
                <a:highlight>
                  <a:srgbClr val="FFFFFF"/>
                </a:highlight>
              </a:rPr>
              <a:t>From what you learned about mitigation, what is stopping us from fixing climate change? </a:t>
            </a:r>
            <a:endParaRPr sz="6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227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Climate Change is NOT your fault, but you can help stop it</a:t>
            </a:r>
            <a:endParaRPr/>
          </a:p>
        </p:txBody>
      </p:sp>
      <p:pic>
        <p:nvPicPr>
          <p:cNvPr descr="You’ve been told that you are causing climate change by driving your dirty car, taking a flight to go on vacation, or eating red meat; but the real concern is who we are not talking about. After seeing the statistics, you may be surprised where we should point the finger and how little you have to change your life to stop global warming. David Yeomans is a Three-time Emmy Award-winning Meteorologist. David has been fascinated with weather for as long as he can remember. David was a published undergraduate researcher under world-renowned climate change expert, Dr. Brian Soden, studying the relationship between water vapor in the high levels of the atmosphere and global warming. David researched hurricane formation for his Master’s thesis and was a guest scientist aboard an NOAA Hurricane Hunter flight. He is now a Chief Meteorologist at KXAN Austin. This talk was given at a TEDx event using the TED conference format but independently organized by a local community. Learn more at https://www.ted.com/tedx" id="118" name="Google Shape;118;p23" title="Climate Change Isn't Your Fault, But You Can Help Stop It | David Yeomans | TEDxTexasStateUniversity">
            <a:hlinkClick r:id="rId3"/>
          </p:cNvPr>
          <p:cNvPicPr preferRelativeResize="0"/>
          <p:nvPr/>
        </p:nvPicPr>
        <p:blipFill>
          <a:blip r:embed="rId4">
            <a:alphaModFix/>
          </a:blip>
          <a:stretch>
            <a:fillRect/>
          </a:stretch>
        </p:blipFill>
        <p:spPr>
          <a:xfrm>
            <a:off x="686375" y="800525"/>
            <a:ext cx="7467150" cy="42002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mitigation? </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02124"/>
                </a:solidFill>
                <a:highlight>
                  <a:srgbClr val="FFFFFF"/>
                </a:highlight>
              </a:rPr>
              <a:t>the action of reducing the </a:t>
            </a:r>
            <a:r>
              <a:rPr lang="en">
                <a:solidFill>
                  <a:schemeClr val="dk1"/>
                </a:solidFill>
                <a:highlight>
                  <a:srgbClr val="FFFFFF"/>
                </a:highlight>
              </a:rPr>
              <a:t>severity, </a:t>
            </a:r>
            <a:r>
              <a:rPr lang="en">
                <a:solidFill>
                  <a:schemeClr val="dk1"/>
                </a:solidFill>
                <a:highlight>
                  <a:srgbClr val="FFFFFF"/>
                </a:highlight>
                <a:uFill>
                  <a:noFill/>
                </a:uFill>
                <a:hlinkClick r:id="rId3">
                  <a:extLst>
                    <a:ext uri="{A12FA001-AC4F-418D-AE19-62706E023703}">
                      <ahyp:hlinkClr val="tx"/>
                    </a:ext>
                  </a:extLst>
                </a:hlinkClick>
              </a:rPr>
              <a:t>seriousness</a:t>
            </a:r>
            <a:r>
              <a:rPr lang="en">
                <a:solidFill>
                  <a:schemeClr val="dk1"/>
                </a:solidFill>
                <a:highlight>
                  <a:srgbClr val="FFFFFF"/>
                </a:highlight>
              </a:rPr>
              <a:t>, or painfulness of something</a:t>
            </a:r>
            <a:r>
              <a:rPr lang="en">
                <a:solidFill>
                  <a:srgbClr val="202124"/>
                </a:solidFill>
                <a:highlight>
                  <a:srgbClr val="FFFFFF"/>
                </a:highlight>
              </a:rPr>
              <a:t>.</a:t>
            </a:r>
            <a:endParaRPr>
              <a:solidFill>
                <a:srgbClr val="202124"/>
              </a:solidFill>
              <a:highlight>
                <a:srgbClr val="FFFFFF"/>
              </a:highlight>
            </a:endParaRPr>
          </a:p>
          <a:p>
            <a:pPr indent="0" lvl="0" marL="0" rtl="0" algn="l">
              <a:spcBef>
                <a:spcPts val="1200"/>
              </a:spcBef>
              <a:spcAft>
                <a:spcPts val="0"/>
              </a:spcAft>
              <a:buNone/>
            </a:pPr>
            <a:r>
              <a:t/>
            </a:r>
            <a:endParaRPr>
              <a:solidFill>
                <a:srgbClr val="202124"/>
              </a:solidFill>
              <a:highlight>
                <a:srgbClr val="FFFFFF"/>
              </a:highlight>
            </a:endParaRPr>
          </a:p>
          <a:p>
            <a:pPr indent="0" lvl="0" marL="0" rtl="0" algn="l">
              <a:spcBef>
                <a:spcPts val="1200"/>
              </a:spcBef>
              <a:spcAft>
                <a:spcPts val="0"/>
              </a:spcAft>
              <a:buNone/>
            </a:pPr>
            <a:r>
              <a:t/>
            </a:r>
            <a:endParaRPr>
              <a:solidFill>
                <a:srgbClr val="202124"/>
              </a:solidFill>
              <a:highlight>
                <a:srgbClr val="FFFFFF"/>
              </a:highlight>
            </a:endParaRPr>
          </a:p>
          <a:p>
            <a:pPr indent="0" lvl="0" marL="0" rtl="0" algn="l">
              <a:spcBef>
                <a:spcPts val="1200"/>
              </a:spcBef>
              <a:spcAft>
                <a:spcPts val="0"/>
              </a:spcAft>
              <a:buNone/>
            </a:pPr>
            <a:r>
              <a:rPr lang="en">
                <a:solidFill>
                  <a:srgbClr val="202124"/>
                </a:solidFill>
                <a:highlight>
                  <a:srgbClr val="FFFFFF"/>
                </a:highlight>
              </a:rPr>
              <a:t>What needs mitigating when it comes to climate? </a:t>
            </a:r>
            <a:endParaRPr>
              <a:solidFill>
                <a:srgbClr val="202124"/>
              </a:solidFill>
              <a:highlight>
                <a:srgbClr val="FFFFFF"/>
              </a:highlight>
            </a:endParaRPr>
          </a:p>
          <a:p>
            <a:pPr indent="457200" lvl="0" marL="0" rtl="0" algn="l">
              <a:spcBef>
                <a:spcPts val="1200"/>
              </a:spcBef>
              <a:spcAft>
                <a:spcPts val="0"/>
              </a:spcAft>
              <a:buNone/>
            </a:pPr>
            <a:r>
              <a:rPr lang="en">
                <a:solidFill>
                  <a:srgbClr val="202124"/>
                </a:solidFill>
                <a:highlight>
                  <a:srgbClr val="FFFFFF"/>
                </a:highlight>
              </a:rPr>
              <a:t>Think about things that need reducing…</a:t>
            </a:r>
            <a:endParaRPr>
              <a:solidFill>
                <a:srgbClr val="202124"/>
              </a:solidFill>
              <a:highlight>
                <a:srgbClr val="FFFFFF"/>
              </a:highlight>
            </a:endParaRPr>
          </a:p>
          <a:p>
            <a:pPr indent="457200" lvl="0" marL="0" rtl="0" algn="l">
              <a:spcBef>
                <a:spcPts val="1200"/>
              </a:spcBef>
              <a:spcAft>
                <a:spcPts val="0"/>
              </a:spcAft>
              <a:buNone/>
            </a:pPr>
            <a:r>
              <a:rPr lang="en">
                <a:solidFill>
                  <a:srgbClr val="202124"/>
                </a:solidFill>
                <a:highlight>
                  <a:srgbClr val="FFFFFF"/>
                </a:highlight>
              </a:rPr>
              <a:t>The cause of </a:t>
            </a:r>
            <a:r>
              <a:rPr lang="en">
                <a:solidFill>
                  <a:srgbClr val="202124"/>
                </a:solidFill>
                <a:highlight>
                  <a:srgbClr val="FFFFFF"/>
                </a:highlight>
              </a:rPr>
              <a:t>climate</a:t>
            </a:r>
            <a:r>
              <a:rPr lang="en">
                <a:solidFill>
                  <a:srgbClr val="202124"/>
                </a:solidFill>
                <a:highlight>
                  <a:srgbClr val="FFFFFF"/>
                </a:highlight>
              </a:rPr>
              <a:t> change?</a:t>
            </a:r>
            <a:endParaRPr>
              <a:solidFill>
                <a:srgbClr val="202124"/>
              </a:solidFill>
              <a:highlight>
                <a:srgbClr val="FFFFFF"/>
              </a:highlight>
            </a:endParaRPr>
          </a:p>
          <a:p>
            <a:pPr indent="457200" lvl="0" marL="0" rtl="0" algn="l">
              <a:spcBef>
                <a:spcPts val="1200"/>
              </a:spcBef>
              <a:spcAft>
                <a:spcPts val="1200"/>
              </a:spcAft>
              <a:buNone/>
            </a:pPr>
            <a:r>
              <a:rPr lang="en">
                <a:solidFill>
                  <a:srgbClr val="202124"/>
                </a:solidFill>
                <a:highlight>
                  <a:srgbClr val="FFFFFF"/>
                </a:highlight>
              </a:rPr>
              <a:t>The impacts of </a:t>
            </a:r>
            <a:r>
              <a:rPr lang="en">
                <a:solidFill>
                  <a:srgbClr val="202124"/>
                </a:solidFill>
                <a:highlight>
                  <a:srgbClr val="FFFFFF"/>
                </a:highlight>
              </a:rPr>
              <a:t>climate</a:t>
            </a:r>
            <a:r>
              <a:rPr lang="en">
                <a:solidFill>
                  <a:srgbClr val="202124"/>
                </a:solidFill>
                <a:highlight>
                  <a:srgbClr val="FFFFFF"/>
                </a:highlight>
              </a:rPr>
              <a:t> change? </a:t>
            </a:r>
            <a:endParaRPr>
              <a:solidFill>
                <a:srgbClr val="202124"/>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does mitigation happen?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Watch this video and see what people did in order to mitigate the problem.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descr="Finally, some good news about the environment. &#10;&#10;Subscribe and turn on notifications 🔔 so you don't miss any videos: http://goo.gl/0bsAjO&#10;&#10;In the ’80s, scientists discovered there was a hole in the ozone over the South Pole. A significant layer of gas that deflects much of the sun’s radiation was disappearing much faster than anyone expected. Projections suggested it would collapse by 2050, increasing skin cancer rates, harming crops, and destroying the marine food chain. The situation was dire. But today, we are on the path to recovery.&#10;&#10;Dr. Susan Solomon, among other scientists, contributed key findings to understand what was depleting the ozone layer and how to address it. In this video she takes us back to her expedition to Antarctica, breaks down how we managed to fix this huge problem, and looks at our next big environmental challenge — climate change — with the unbridled optimism that drove her to fix the ozone hole.&#10;&#10;Further reading:&#10; &#10;To learn about the scientific discoveries by Mario J. Molina and F. Sherwood Rowland that kickstarted research into chlorofluorocarbons (CFCs) in the ’70s, take a look at their groundbreaking paper here:&#10;https://www.nature.com/articles/249810a0&#10;&#10;To read the 1985 paper that revealed there was an ozone hole forming over the South Pole, click here:&#10;https://www.nature.com/articles/315207a0&#10;&#10;You can find Solomon’s 1986 paper on her Antarctica expedition here:&#10;https://www.nature.com/articles/321755a0&#10;&#10;To read more of Solomon’s work, check out her publications here:&#10;https://eapsweb.mit.edu/people/solos&#10;&#10;To understand the Montreal Protocol in more detail, read the United Nations Environment Programme’s summary here:&#10;https://www.unep.org/ozonaction/who-we-are/about-montreal-protocol&#10;&#10;Vox.com is a news website that helps you cut through the noise and understand what's really driving the events in the headlines. Check out http://www.vox.com&#10;&#10;Make sure you never miss behind the scenes content in the Vox Video newsletter, sign up here: http://vox.com/video-newsletter&#10;&#10;Support Vox's reporting with a one-time or recurring contribution: http://vox.com/contribute-now&#10;&#10;Shop the Vox merch store: http://vox.com/store&#10;&#10;Watch our full video catalog: http://goo.gl/IZONyE&#10;&#10;Follow Vox on Facebook: http://facebook.com/vox&#10;Follow Vox on Twitter: http://twitter.com/voxdotcom&#10;Follow Vox on TikTok: http://tiktok.com/@voxdotcom" id="68" name="Google Shape;68;p15" title="Why you don’t hear about the ozone layer anymore">
            <a:hlinkClick r:id="rId3"/>
          </p:cNvPr>
          <p:cNvPicPr preferRelativeResize="0"/>
          <p:nvPr/>
        </p:nvPicPr>
        <p:blipFill>
          <a:blip r:embed="rId4">
            <a:alphaModFix/>
          </a:blip>
          <a:stretch>
            <a:fillRect/>
          </a:stretch>
        </p:blipFill>
        <p:spPr>
          <a:xfrm>
            <a:off x="1768750" y="1636300"/>
            <a:ext cx="6073600" cy="341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Ozone Layer Discussion</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How did they mitigate the issue? </a:t>
            </a:r>
            <a:endParaRPr/>
          </a:p>
          <a:p>
            <a:pPr indent="-317500" lvl="1" marL="914400" rtl="0" algn="l">
              <a:spcBef>
                <a:spcPts val="0"/>
              </a:spcBef>
              <a:spcAft>
                <a:spcPts val="0"/>
              </a:spcAft>
              <a:buSzPts val="1400"/>
              <a:buChar char="○"/>
            </a:pPr>
            <a:r>
              <a:rPr lang="en" sz="1800"/>
              <a:t>Personal - what did individuals do to help the ozone layer problem? </a:t>
            </a:r>
            <a:endParaRPr sz="1800"/>
          </a:p>
          <a:p>
            <a:pPr indent="-317500" lvl="1" marL="914400" rtl="0" algn="l">
              <a:spcBef>
                <a:spcPts val="0"/>
              </a:spcBef>
              <a:spcAft>
                <a:spcPts val="0"/>
              </a:spcAft>
              <a:buSzPts val="1400"/>
              <a:buChar char="○"/>
            </a:pPr>
            <a:r>
              <a:rPr lang="en" sz="1800"/>
              <a:t>Public - what did the public do to help the ozone layer problem? </a:t>
            </a:r>
            <a:endParaRPr/>
          </a:p>
          <a:p>
            <a:pPr indent="-342900" lvl="0" marL="457200" rtl="0" algn="l">
              <a:spcBef>
                <a:spcPts val="0"/>
              </a:spcBef>
              <a:spcAft>
                <a:spcPts val="0"/>
              </a:spcAft>
              <a:buSzPts val="1800"/>
              <a:buChar char="●"/>
            </a:pPr>
            <a:r>
              <a:rPr lang="en"/>
              <a:t>How did they carry out the mitigation strategy?</a:t>
            </a:r>
            <a:endParaRPr/>
          </a:p>
          <a:p>
            <a:pPr indent="-342900" lvl="0" marL="457200" rtl="0" algn="l">
              <a:spcBef>
                <a:spcPts val="0"/>
              </a:spcBef>
              <a:spcAft>
                <a:spcPts val="0"/>
              </a:spcAft>
              <a:buSzPts val="1800"/>
              <a:buChar char="●"/>
            </a:pPr>
            <a:r>
              <a:rPr lang="en"/>
              <a:t>What did it cost? (Time/Money)</a:t>
            </a:r>
            <a:endParaRPr/>
          </a:p>
          <a:p>
            <a:pPr indent="-342900" lvl="0" marL="457200" rtl="0" algn="l">
              <a:spcBef>
                <a:spcPts val="0"/>
              </a:spcBef>
              <a:spcAft>
                <a:spcPts val="0"/>
              </a:spcAft>
              <a:buSzPts val="1800"/>
              <a:buChar char="●"/>
            </a:pPr>
            <a:r>
              <a:rPr lang="en"/>
              <a:t>What are the benefits of the mitigation strategy?</a:t>
            </a:r>
            <a:endParaRPr/>
          </a:p>
          <a:p>
            <a:pPr indent="-342900" lvl="0" marL="457200" rtl="0" algn="l">
              <a:spcBef>
                <a:spcPts val="0"/>
              </a:spcBef>
              <a:spcAft>
                <a:spcPts val="0"/>
              </a:spcAft>
              <a:buSzPts val="1800"/>
              <a:buChar char="●"/>
            </a:pPr>
            <a:r>
              <a:rPr lang="en"/>
              <a:t>What are the new negative of the mitigation strategy?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Cost/Benefit Analysis</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If large </a:t>
            </a:r>
            <a:r>
              <a:rPr lang="en"/>
              <a:t>problems</a:t>
            </a:r>
            <a:r>
              <a:rPr lang="en"/>
              <a:t> such as the ozone layer and climate change were so easy to fix, we probably would have done it by now. </a:t>
            </a:r>
            <a:endParaRPr/>
          </a:p>
          <a:p>
            <a:pPr indent="0" lvl="0" marL="0" rtl="0" algn="l">
              <a:spcBef>
                <a:spcPts val="1200"/>
              </a:spcBef>
              <a:spcAft>
                <a:spcPts val="0"/>
              </a:spcAft>
              <a:buNone/>
            </a:pPr>
            <a:r>
              <a:rPr lang="en"/>
              <a:t>We have to consider the cost vs. the benefits of certain mitigation strategies.</a:t>
            </a:r>
            <a:endParaRPr/>
          </a:p>
          <a:p>
            <a:pPr indent="0" lvl="0" marL="0" rtl="0" algn="l">
              <a:spcBef>
                <a:spcPts val="1200"/>
              </a:spcBef>
              <a:spcAft>
                <a:spcPts val="0"/>
              </a:spcAft>
              <a:buNone/>
            </a:pPr>
            <a:r>
              <a:rPr lang="en"/>
              <a:t>Who does it help and who does it harm? </a:t>
            </a:r>
            <a:endParaRPr/>
          </a:p>
          <a:p>
            <a:pPr indent="0" lvl="0" marL="0" rtl="0" algn="l">
              <a:spcBef>
                <a:spcPts val="1200"/>
              </a:spcBef>
              <a:spcAft>
                <a:spcPts val="1200"/>
              </a:spcAft>
              <a:buNone/>
            </a:pPr>
            <a:r>
              <a:rPr lang="en"/>
              <a:t>Let’s look at electric cars as an example…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Electric Cars Cost/Benefit Analysis</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Do some research with your group, what are the pros and cons of electric cars? </a:t>
            </a:r>
            <a:endParaRPr/>
          </a:p>
          <a:p>
            <a:pPr indent="0" lvl="0" marL="0" rtl="0" algn="l">
              <a:spcBef>
                <a:spcPts val="1200"/>
              </a:spcBef>
              <a:spcAft>
                <a:spcPts val="1200"/>
              </a:spcAft>
              <a:buNone/>
            </a:pPr>
            <a:r>
              <a:t/>
            </a:r>
            <a:endParaRPr/>
          </a:p>
        </p:txBody>
      </p:sp>
      <p:graphicFrame>
        <p:nvGraphicFramePr>
          <p:cNvPr id="87" name="Google Shape;87;p18"/>
          <p:cNvGraphicFramePr/>
          <p:nvPr/>
        </p:nvGraphicFramePr>
        <p:xfrm>
          <a:off x="952500" y="1695500"/>
          <a:ext cx="3000000" cy="3000000"/>
        </p:xfrm>
        <a:graphic>
          <a:graphicData uri="http://schemas.openxmlformats.org/drawingml/2006/table">
            <a:tbl>
              <a:tblPr>
                <a:noFill/>
                <a:tableStyleId>{FC7A2C14-543D-45AA-9AA4-0D59BED9585A}</a:tableStyleId>
              </a:tblPr>
              <a:tblGrid>
                <a:gridCol w="3619500"/>
                <a:gridCol w="3619500"/>
              </a:tblGrid>
              <a:tr h="381000">
                <a:tc>
                  <a:txBody>
                    <a:bodyPr/>
                    <a:lstStyle/>
                    <a:p>
                      <a:pPr indent="0" lvl="0" marL="0" rtl="0" algn="l">
                        <a:spcBef>
                          <a:spcPts val="0"/>
                        </a:spcBef>
                        <a:spcAft>
                          <a:spcPts val="0"/>
                        </a:spcAft>
                        <a:buNone/>
                      </a:pPr>
                      <a:r>
                        <a:rPr lang="en"/>
                        <a:t>Pros</a:t>
                      </a:r>
                      <a:endParaRPr/>
                    </a:p>
                  </a:txBody>
                  <a:tcPr marT="91425" marB="91425" marR="91425" marL="91425"/>
                </a:tc>
                <a:tc>
                  <a:txBody>
                    <a:bodyPr/>
                    <a:lstStyle/>
                    <a:p>
                      <a:pPr indent="0" lvl="0" marL="0" rtl="0" algn="l">
                        <a:spcBef>
                          <a:spcPts val="0"/>
                        </a:spcBef>
                        <a:spcAft>
                          <a:spcPts val="0"/>
                        </a:spcAft>
                        <a:buNone/>
                      </a:pPr>
                      <a:r>
                        <a:rPr lang="en"/>
                        <a:t>Cons</a:t>
                      </a:r>
                      <a:endParaRPr/>
                    </a:p>
                  </a:txBody>
                  <a:tcPr marT="91425" marB="91425" marR="91425" marL="91425"/>
                </a:tc>
              </a:tr>
              <a:tr h="381000">
                <a:tc>
                  <a:txBody>
                    <a:bodyPr/>
                    <a:lstStyle/>
                    <a:p>
                      <a:pPr indent="-317500" lvl="0" marL="457200" rtl="0" algn="l">
                        <a:spcBef>
                          <a:spcPts val="0"/>
                        </a:spcBef>
                        <a:spcAft>
                          <a:spcPts val="0"/>
                        </a:spcAft>
                        <a:buSzPts val="1400"/>
                        <a:buChar char="●"/>
                      </a:pPr>
                      <a:r>
                        <a:rPr lang="en"/>
                        <a:t>No fossil fuels used as gasoline</a:t>
                      </a:r>
                      <a:endParaRPr/>
                    </a:p>
                    <a:p>
                      <a:pPr indent="-317500" lvl="0" marL="457200" rtl="0" algn="l">
                        <a:spcBef>
                          <a:spcPts val="0"/>
                        </a:spcBef>
                        <a:spcAft>
                          <a:spcPts val="0"/>
                        </a:spcAft>
                        <a:buSzPts val="1400"/>
                        <a:buChar char="●"/>
                      </a:pPr>
                      <a:r>
                        <a:rPr lang="en"/>
                        <a:t>Less oil fields and oil having to be mined</a:t>
                      </a:r>
                      <a:endParaRPr/>
                    </a:p>
                    <a:p>
                      <a:pPr indent="-317500" lvl="0" marL="457200" rtl="0" algn="l">
                        <a:spcBef>
                          <a:spcPts val="0"/>
                        </a:spcBef>
                        <a:spcAft>
                          <a:spcPts val="0"/>
                        </a:spcAft>
                        <a:buSzPts val="1400"/>
                        <a:buChar char="●"/>
                      </a:pPr>
                      <a:r>
                        <a:rPr lang="en"/>
                        <a:t>Runs on electricity</a:t>
                      </a:r>
                      <a:endParaRPr/>
                    </a:p>
                    <a:p>
                      <a:pPr indent="-317500" lvl="0" marL="457200" rtl="0" algn="l">
                        <a:spcBef>
                          <a:spcPts val="0"/>
                        </a:spcBef>
                        <a:spcAft>
                          <a:spcPts val="0"/>
                        </a:spcAft>
                        <a:buSzPts val="1400"/>
                        <a:buChar char="●"/>
                      </a:pPr>
                      <a:r>
                        <a:rPr lang="en"/>
                        <a:t>Electricity can be from renewable sources such as wind, solar, and hydroelectric</a:t>
                      </a:r>
                      <a:endParaRPr/>
                    </a:p>
                    <a:p>
                      <a:pPr indent="-317500" lvl="0" marL="457200" rtl="0" algn="l">
                        <a:spcBef>
                          <a:spcPts val="0"/>
                        </a:spcBef>
                        <a:spcAft>
                          <a:spcPts val="0"/>
                        </a:spcAft>
                        <a:buSzPts val="1400"/>
                        <a:buChar char="●"/>
                      </a:pPr>
                      <a:r>
                        <a:rPr lang="en"/>
                        <a:t>Once charged does not ACTIVELY produce CO</a:t>
                      </a:r>
                      <a:r>
                        <a:rPr baseline="-25000" lang="en"/>
                        <a:t>2</a:t>
                      </a:r>
                      <a:r>
                        <a:rPr lang="en"/>
                        <a:t> emissions</a:t>
                      </a:r>
                      <a:endParaRPr/>
                    </a:p>
                    <a:p>
                      <a:pPr indent="-317500" lvl="0" marL="457200" rtl="0" algn="l">
                        <a:spcBef>
                          <a:spcPts val="0"/>
                        </a:spcBef>
                        <a:spcAft>
                          <a:spcPts val="0"/>
                        </a:spcAft>
                        <a:buSzPts val="1400"/>
                        <a:buChar char="●"/>
                      </a:pPr>
                      <a:r>
                        <a:rPr lang="en"/>
                        <a:t>TESLA factories are run 100% on solar</a:t>
                      </a:r>
                      <a:endParaRPr/>
                    </a:p>
                  </a:txBody>
                  <a:tcPr marT="91425" marB="91425" marR="91425" marL="91425"/>
                </a:tc>
                <a:tc>
                  <a:txBody>
                    <a:bodyPr/>
                    <a:lstStyle/>
                    <a:p>
                      <a:pPr indent="-317500" lvl="0" marL="457200" rtl="0" algn="l">
                        <a:spcBef>
                          <a:spcPts val="0"/>
                        </a:spcBef>
                        <a:spcAft>
                          <a:spcPts val="0"/>
                        </a:spcAft>
                        <a:buSzPts val="1400"/>
                        <a:buChar char="●"/>
                      </a:pPr>
                      <a:r>
                        <a:rPr lang="en"/>
                        <a:t>Lithium batteries</a:t>
                      </a:r>
                      <a:endParaRPr/>
                    </a:p>
                    <a:p>
                      <a:pPr indent="-317500" lvl="0" marL="457200" rtl="0" algn="l">
                        <a:spcBef>
                          <a:spcPts val="0"/>
                        </a:spcBef>
                        <a:spcAft>
                          <a:spcPts val="0"/>
                        </a:spcAft>
                        <a:buSzPts val="1400"/>
                        <a:buChar char="●"/>
                      </a:pPr>
                      <a:r>
                        <a:rPr lang="en"/>
                        <a:t>Lithium has to be mined and habitats can be destroyed doing that</a:t>
                      </a:r>
                      <a:endParaRPr/>
                    </a:p>
                    <a:p>
                      <a:pPr indent="-317500" lvl="0" marL="457200" rtl="0" algn="l">
                        <a:spcBef>
                          <a:spcPts val="0"/>
                        </a:spcBef>
                        <a:spcAft>
                          <a:spcPts val="0"/>
                        </a:spcAft>
                        <a:buSzPts val="1400"/>
                        <a:buChar char="●"/>
                      </a:pPr>
                      <a:r>
                        <a:rPr lang="en"/>
                        <a:t>Runs off electricity from your home which in </a:t>
                      </a:r>
                      <a:r>
                        <a:rPr lang="en" u="sng">
                          <a:solidFill>
                            <a:schemeClr val="hlink"/>
                          </a:solidFill>
                          <a:hlinkClick r:id="rId3"/>
                        </a:rPr>
                        <a:t>Indiana is 75% produced from fossil fuels (coal &amp; natural gas)</a:t>
                      </a:r>
                      <a:endParaRPr/>
                    </a:p>
                    <a:p>
                      <a:pPr indent="-317500" lvl="0" marL="457200" rtl="0" algn="l">
                        <a:spcBef>
                          <a:spcPts val="0"/>
                        </a:spcBef>
                        <a:spcAft>
                          <a:spcPts val="0"/>
                        </a:spcAft>
                        <a:buSzPts val="1400"/>
                        <a:buChar char="●"/>
                      </a:pPr>
                      <a:r>
                        <a:rPr lang="en"/>
                        <a:t>Uses a lot of </a:t>
                      </a:r>
                      <a:r>
                        <a:rPr lang="en"/>
                        <a:t>metal to produce the body</a:t>
                      </a:r>
                      <a:endParaRPr/>
                    </a:p>
                    <a:p>
                      <a:pPr indent="-317500" lvl="0" marL="457200" rtl="0" algn="l">
                        <a:spcBef>
                          <a:spcPts val="0"/>
                        </a:spcBef>
                        <a:spcAft>
                          <a:spcPts val="0"/>
                        </a:spcAft>
                        <a:buSzPts val="1400"/>
                        <a:buChar char="●"/>
                      </a:pPr>
                      <a:r>
                        <a:rPr lang="en"/>
                        <a:t>Fossil fuels are used to power the factory that it was produced in</a:t>
                      </a:r>
                      <a:endParaRPr/>
                    </a:p>
                    <a:p>
                      <a:pPr indent="-317500" lvl="0" marL="457200" rtl="0" algn="l">
                        <a:spcBef>
                          <a:spcPts val="0"/>
                        </a:spcBef>
                        <a:spcAft>
                          <a:spcPts val="0"/>
                        </a:spcAft>
                        <a:buSzPts val="1400"/>
                        <a:buChar char="●"/>
                      </a:pPr>
                      <a:r>
                        <a:rPr lang="en"/>
                        <a:t>Electric cars are more expensive - WHY?</a:t>
                      </a:r>
                      <a:endParaRPr/>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152400" y="152400"/>
            <a:ext cx="2857500" cy="1600200"/>
          </a:xfrm>
          <a:prstGeom prst="rect">
            <a:avLst/>
          </a:prstGeom>
          <a:noFill/>
          <a:ln>
            <a:noFill/>
          </a:ln>
        </p:spPr>
      </p:pic>
      <p:pic>
        <p:nvPicPr>
          <p:cNvPr id="93" name="Google Shape;93;p19"/>
          <p:cNvPicPr preferRelativeResize="0"/>
          <p:nvPr/>
        </p:nvPicPr>
        <p:blipFill>
          <a:blip r:embed="rId4">
            <a:alphaModFix/>
          </a:blip>
          <a:stretch>
            <a:fillRect/>
          </a:stretch>
        </p:blipFill>
        <p:spPr>
          <a:xfrm>
            <a:off x="100275" y="1967425"/>
            <a:ext cx="2732125" cy="1707575"/>
          </a:xfrm>
          <a:prstGeom prst="rect">
            <a:avLst/>
          </a:prstGeom>
          <a:noFill/>
          <a:ln>
            <a:noFill/>
          </a:ln>
        </p:spPr>
      </p:pic>
      <p:graphicFrame>
        <p:nvGraphicFramePr>
          <p:cNvPr id="94" name="Google Shape;94;p19"/>
          <p:cNvGraphicFramePr/>
          <p:nvPr/>
        </p:nvGraphicFramePr>
        <p:xfrm>
          <a:off x="4058550" y="270625"/>
          <a:ext cx="3000000" cy="3000000"/>
        </p:xfrm>
        <a:graphic>
          <a:graphicData uri="http://schemas.openxmlformats.org/drawingml/2006/table">
            <a:tbl>
              <a:tblPr>
                <a:noFill/>
                <a:tableStyleId>{FC7A2C14-543D-45AA-9AA4-0D59BED9585A}</a:tableStyleId>
              </a:tblPr>
              <a:tblGrid>
                <a:gridCol w="2351025"/>
                <a:gridCol w="2351025"/>
              </a:tblGrid>
              <a:tr h="396200">
                <a:tc>
                  <a:txBody>
                    <a:bodyPr/>
                    <a:lstStyle/>
                    <a:p>
                      <a:pPr indent="0" lvl="0" marL="0" rtl="0" algn="l">
                        <a:spcBef>
                          <a:spcPts val="0"/>
                        </a:spcBef>
                        <a:spcAft>
                          <a:spcPts val="0"/>
                        </a:spcAft>
                        <a:buNone/>
                      </a:pPr>
                      <a:r>
                        <a:rPr lang="en"/>
                        <a:t>Lithium mining</a:t>
                      </a:r>
                      <a:endParaRPr/>
                    </a:p>
                  </a:txBody>
                  <a:tcPr marT="91425" marB="91425" marR="91425" marL="91425"/>
                </a:tc>
                <a:tc>
                  <a:txBody>
                    <a:bodyPr/>
                    <a:lstStyle/>
                    <a:p>
                      <a:pPr indent="0" lvl="0" marL="0" rtl="0" algn="l">
                        <a:spcBef>
                          <a:spcPts val="0"/>
                        </a:spcBef>
                        <a:spcAft>
                          <a:spcPts val="0"/>
                        </a:spcAft>
                        <a:buNone/>
                      </a:pPr>
                      <a:r>
                        <a:rPr lang="en"/>
                        <a:t>Oil mining</a:t>
                      </a:r>
                      <a:endParaRPr/>
                    </a:p>
                  </a:txBody>
                  <a:tcPr marT="91425" marB="91425" marR="91425" marL="91425"/>
                </a:tc>
              </a:tr>
              <a:tr h="381000">
                <a:tc>
                  <a:txBody>
                    <a:bodyPr/>
                    <a:lstStyle/>
                    <a:p>
                      <a:pPr indent="-317500" lvl="0" marL="457200" rtl="0" algn="l">
                        <a:spcBef>
                          <a:spcPts val="0"/>
                        </a:spcBef>
                        <a:spcAft>
                          <a:spcPts val="0"/>
                        </a:spcAft>
                        <a:buSzPts val="1400"/>
                        <a:buChar char="●"/>
                      </a:pPr>
                      <a:r>
                        <a:rPr lang="en"/>
                        <a:t>Metal found in the earth and in </a:t>
                      </a:r>
                      <a:r>
                        <a:rPr lang="en"/>
                        <a:t>salt water brine</a:t>
                      </a:r>
                      <a:endParaRPr/>
                    </a:p>
                    <a:p>
                      <a:pPr indent="-317500" lvl="0" marL="457200" rtl="0" algn="l">
                        <a:spcBef>
                          <a:spcPts val="0"/>
                        </a:spcBef>
                        <a:spcAft>
                          <a:spcPts val="0"/>
                        </a:spcAft>
                        <a:buSzPts val="1400"/>
                        <a:buChar char="●"/>
                      </a:pPr>
                      <a:r>
                        <a:rPr lang="en"/>
                        <a:t>Major mining locations - Canada, Australia, Bolivia, Columbia</a:t>
                      </a:r>
                      <a:endParaRPr/>
                    </a:p>
                    <a:p>
                      <a:pPr indent="-317500" lvl="0" marL="457200" rtl="0" algn="l">
                        <a:spcBef>
                          <a:spcPts val="0"/>
                        </a:spcBef>
                        <a:spcAft>
                          <a:spcPts val="0"/>
                        </a:spcAft>
                        <a:buSzPts val="1400"/>
                        <a:buChar char="●"/>
                      </a:pPr>
                      <a:r>
                        <a:rPr lang="en"/>
                        <a:t>Mining operations take up less space than oil operations</a:t>
                      </a:r>
                      <a:endParaRPr/>
                    </a:p>
                    <a:p>
                      <a:pPr indent="-317500" lvl="0" marL="457200" rtl="0" algn="l">
                        <a:spcBef>
                          <a:spcPts val="0"/>
                        </a:spcBef>
                        <a:spcAft>
                          <a:spcPts val="0"/>
                        </a:spcAft>
                        <a:buSzPts val="1400"/>
                        <a:buChar char="●"/>
                      </a:pPr>
                      <a:r>
                        <a:rPr lang="en"/>
                        <a:t>88 million tons of lithium estimated</a:t>
                      </a:r>
                      <a:endParaRPr/>
                    </a:p>
                    <a:p>
                      <a:pPr indent="-317500" lvl="0" marL="457200" rtl="0" algn="l">
                        <a:spcBef>
                          <a:spcPts val="0"/>
                        </a:spcBef>
                        <a:spcAft>
                          <a:spcPts val="0"/>
                        </a:spcAft>
                        <a:buSzPts val="1400"/>
                        <a:buChar char="●"/>
                      </a:pPr>
                      <a:r>
                        <a:rPr lang="en"/>
                        <a:t>Batteries last up to 10/20 years</a:t>
                      </a:r>
                      <a:endParaRPr/>
                    </a:p>
                    <a:p>
                      <a:pPr indent="-317500" lvl="0" marL="457200" rtl="0" algn="l">
                        <a:spcBef>
                          <a:spcPts val="0"/>
                        </a:spcBef>
                        <a:spcAft>
                          <a:spcPts val="0"/>
                        </a:spcAft>
                        <a:buSzPts val="1400"/>
                        <a:buChar char="●"/>
                      </a:pPr>
                      <a:r>
                        <a:rPr lang="en"/>
                        <a:t>Doesn’t produce CO</a:t>
                      </a:r>
                      <a:r>
                        <a:rPr baseline="-25000" lang="en"/>
                        <a:t>2</a:t>
                      </a:r>
                      <a:endParaRPr baseline="-25000"/>
                    </a:p>
                    <a:p>
                      <a:pPr indent="-317500" lvl="0" marL="457200" rtl="0" algn="l">
                        <a:spcBef>
                          <a:spcPts val="0"/>
                        </a:spcBef>
                        <a:spcAft>
                          <a:spcPts val="0"/>
                        </a:spcAft>
                        <a:buSzPts val="1400"/>
                        <a:buChar char="●"/>
                      </a:pPr>
                      <a:r>
                        <a:rPr lang="en"/>
                        <a:t>Can produce arsenic and pollute water sources</a:t>
                      </a:r>
                      <a:endParaRPr/>
                    </a:p>
                  </a:txBody>
                  <a:tcPr marT="91425" marB="91425" marR="91425" marL="91425"/>
                </a:tc>
                <a:tc>
                  <a:txBody>
                    <a:bodyPr/>
                    <a:lstStyle/>
                    <a:p>
                      <a:pPr indent="-317500" lvl="0" marL="457200" rtl="0" algn="l">
                        <a:spcBef>
                          <a:spcPts val="0"/>
                        </a:spcBef>
                        <a:spcAft>
                          <a:spcPts val="0"/>
                        </a:spcAft>
                        <a:buSzPts val="1400"/>
                        <a:buChar char="●"/>
                      </a:pPr>
                      <a:r>
                        <a:rPr lang="en"/>
                        <a:t>Crude</a:t>
                      </a:r>
                      <a:r>
                        <a:rPr lang="en"/>
                        <a:t> oil is extracted from the earth from wells, tar sands </a:t>
                      </a:r>
                      <a:endParaRPr/>
                    </a:p>
                    <a:p>
                      <a:pPr indent="-317500" lvl="0" marL="457200" rtl="0" algn="l">
                        <a:spcBef>
                          <a:spcPts val="0"/>
                        </a:spcBef>
                        <a:spcAft>
                          <a:spcPts val="0"/>
                        </a:spcAft>
                        <a:buSzPts val="1400"/>
                        <a:buChar char="●"/>
                      </a:pPr>
                      <a:r>
                        <a:rPr lang="en"/>
                        <a:t>Major oil reserves in Middle East and Russia</a:t>
                      </a:r>
                      <a:endParaRPr/>
                    </a:p>
                    <a:p>
                      <a:pPr indent="-317500" lvl="0" marL="457200" rtl="0" algn="l">
                        <a:spcBef>
                          <a:spcPts val="0"/>
                        </a:spcBef>
                        <a:spcAft>
                          <a:spcPts val="0"/>
                        </a:spcAft>
                        <a:buSzPts val="1400"/>
                        <a:buChar char="●"/>
                      </a:pPr>
                      <a:r>
                        <a:rPr lang="en"/>
                        <a:t>Take up a lot of space and produce CO</a:t>
                      </a:r>
                      <a:r>
                        <a:rPr baseline="-25000" lang="en"/>
                        <a:t>2</a:t>
                      </a:r>
                      <a:r>
                        <a:rPr lang="en"/>
                        <a:t> just by drilling and </a:t>
                      </a:r>
                      <a:r>
                        <a:rPr lang="en"/>
                        <a:t>releasing the oil from the Earth</a:t>
                      </a:r>
                      <a:endParaRPr/>
                    </a:p>
                    <a:p>
                      <a:pPr indent="-317500" lvl="0" marL="457200" rtl="0" algn="l">
                        <a:spcBef>
                          <a:spcPts val="0"/>
                        </a:spcBef>
                        <a:spcAft>
                          <a:spcPts val="0"/>
                        </a:spcAft>
                        <a:buSzPts val="1400"/>
                        <a:buChar char="●"/>
                      </a:pPr>
                      <a:r>
                        <a:rPr lang="en"/>
                        <a:t>Water pollution from burst pipes, oil spills, etc.</a:t>
                      </a:r>
                      <a:endParaRPr/>
                    </a:p>
                    <a:p>
                      <a:pPr indent="-317500" lvl="0" marL="457200" rtl="0" algn="l">
                        <a:spcBef>
                          <a:spcPts val="0"/>
                        </a:spcBef>
                        <a:spcAft>
                          <a:spcPts val="0"/>
                        </a:spcAft>
                        <a:buSzPts val="1400"/>
                        <a:buChar char="●"/>
                      </a:pPr>
                      <a:r>
                        <a:rPr lang="en"/>
                        <a:t>Makes money because most things still run on oil</a:t>
                      </a:r>
                      <a:endParaRPr/>
                    </a:p>
                  </a:txBody>
                  <a:tcPr marT="91425" marB="91425" marR="91425" marL="91425"/>
                </a:tc>
              </a:tr>
            </a:tbl>
          </a:graphicData>
        </a:graphic>
      </p:graphicFrame>
      <p:pic>
        <p:nvPicPr>
          <p:cNvPr id="95" name="Google Shape;95;p19"/>
          <p:cNvPicPr preferRelativeResize="0"/>
          <p:nvPr/>
        </p:nvPicPr>
        <p:blipFill>
          <a:blip r:embed="rId5">
            <a:alphaModFix/>
          </a:blip>
          <a:stretch>
            <a:fillRect/>
          </a:stretch>
        </p:blipFill>
        <p:spPr>
          <a:xfrm>
            <a:off x="1307438" y="3296188"/>
            <a:ext cx="2619375" cy="174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What do you think? </a:t>
            </a:r>
            <a:endParaRPr/>
          </a:p>
          <a:p>
            <a:pPr indent="0" lvl="0" marL="0" rtl="0" algn="ctr">
              <a:spcBef>
                <a:spcPts val="0"/>
              </a:spcBef>
              <a:spcAft>
                <a:spcPts val="0"/>
              </a:spcAft>
              <a:buNone/>
            </a:pPr>
            <a:r>
              <a:rPr lang="en"/>
              <a:t>Which is better? </a:t>
            </a:r>
            <a:endParaRPr/>
          </a:p>
          <a:p>
            <a:pPr indent="0" lvl="0" marL="0" rtl="0" algn="ctr">
              <a:spcBef>
                <a:spcPts val="0"/>
              </a:spcBef>
              <a:spcAft>
                <a:spcPts val="0"/>
              </a:spcAft>
              <a:buNone/>
            </a:pPr>
            <a:r>
              <a:rPr lang="en"/>
              <a:t>Electric</a:t>
            </a:r>
            <a:r>
              <a:rPr lang="en"/>
              <a:t> Vehicles or Gasoline Vehicles?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Turn! </a:t>
            </a:r>
            <a:endParaRPr/>
          </a:p>
        </p:txBody>
      </p:sp>
      <p:sp>
        <p:nvSpPr>
          <p:cNvPr id="106" name="Google Shape;106;p21"/>
          <p:cNvSpPr txBox="1"/>
          <p:nvPr>
            <p:ph idx="1" type="body"/>
          </p:nvPr>
        </p:nvSpPr>
        <p:spPr>
          <a:xfrm>
            <a:off x="311700" y="1152475"/>
            <a:ext cx="4128600" cy="3869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200">
                <a:solidFill>
                  <a:srgbClr val="2D3B45"/>
                </a:solidFill>
                <a:highlight>
                  <a:srgbClr val="FFFFFF"/>
                </a:highlight>
              </a:rPr>
              <a:t>One of the sectors will be assigned to your group. You will work with your group to do additional research and fill out your white board with the </a:t>
            </a:r>
            <a:r>
              <a:rPr lang="en" sz="1200">
                <a:solidFill>
                  <a:srgbClr val="2D3B45"/>
                </a:solidFill>
                <a:highlight>
                  <a:srgbClr val="FFFFFF"/>
                </a:highlight>
              </a:rPr>
              <a:t>following</a:t>
            </a:r>
            <a:r>
              <a:rPr lang="en" sz="1200">
                <a:solidFill>
                  <a:srgbClr val="2D3B45"/>
                </a:solidFill>
                <a:highlight>
                  <a:srgbClr val="FFFFFF"/>
                </a:highlight>
              </a:rPr>
              <a:t> template.</a:t>
            </a:r>
            <a:endParaRPr sz="1200">
              <a:solidFill>
                <a:srgbClr val="2D3B45"/>
              </a:solidFill>
              <a:highlight>
                <a:srgbClr val="FFFFFF"/>
              </a:highlight>
            </a:endParaRPr>
          </a:p>
          <a:p>
            <a:pPr indent="-304800" lvl="0" marL="457200" rtl="0" algn="l">
              <a:spcBef>
                <a:spcPts val="1200"/>
              </a:spcBef>
              <a:spcAft>
                <a:spcPts val="0"/>
              </a:spcAft>
              <a:buClr>
                <a:srgbClr val="2D3B45"/>
              </a:buClr>
              <a:buSzPts val="1200"/>
              <a:buChar char="●"/>
            </a:pPr>
            <a:r>
              <a:rPr lang="en" sz="1200">
                <a:solidFill>
                  <a:srgbClr val="2D3B45"/>
                </a:solidFill>
                <a:highlight>
                  <a:srgbClr val="FFFFFF"/>
                </a:highlight>
              </a:rPr>
              <a:t>Agriculture</a:t>
            </a:r>
            <a:endParaRPr sz="1200">
              <a:solidFill>
                <a:srgbClr val="2D3B45"/>
              </a:solidFill>
              <a:highlight>
                <a:srgbClr val="FFFFFF"/>
              </a:highlight>
            </a:endParaRPr>
          </a:p>
          <a:p>
            <a:pPr indent="-304800" lvl="0" marL="457200" rtl="0" algn="l">
              <a:spcBef>
                <a:spcPts val="0"/>
              </a:spcBef>
              <a:spcAft>
                <a:spcPts val="0"/>
              </a:spcAft>
              <a:buClr>
                <a:srgbClr val="2D3B45"/>
              </a:buClr>
              <a:buSzPts val="1200"/>
              <a:buChar char="●"/>
            </a:pPr>
            <a:r>
              <a:rPr lang="en" sz="1200">
                <a:solidFill>
                  <a:srgbClr val="2D3B45"/>
                </a:solidFill>
                <a:highlight>
                  <a:srgbClr val="FFFFFF"/>
                </a:highlight>
              </a:rPr>
              <a:t>Land Use/Forestry</a:t>
            </a:r>
            <a:endParaRPr sz="1200">
              <a:solidFill>
                <a:srgbClr val="2D3B45"/>
              </a:solidFill>
              <a:highlight>
                <a:srgbClr val="FFFFFF"/>
              </a:highlight>
            </a:endParaRPr>
          </a:p>
          <a:p>
            <a:pPr indent="-304800" lvl="0" marL="457200" rtl="0" algn="l">
              <a:spcBef>
                <a:spcPts val="0"/>
              </a:spcBef>
              <a:spcAft>
                <a:spcPts val="0"/>
              </a:spcAft>
              <a:buClr>
                <a:srgbClr val="2D3B45"/>
              </a:buClr>
              <a:buSzPts val="1200"/>
              <a:buChar char="●"/>
            </a:pPr>
            <a:r>
              <a:rPr lang="en" sz="1200">
                <a:solidFill>
                  <a:srgbClr val="2D3B45"/>
                </a:solidFill>
                <a:highlight>
                  <a:srgbClr val="FFFFFF"/>
                </a:highlight>
              </a:rPr>
              <a:t>Transportation</a:t>
            </a:r>
            <a:endParaRPr sz="1200">
              <a:solidFill>
                <a:srgbClr val="2D3B45"/>
              </a:solidFill>
              <a:highlight>
                <a:srgbClr val="FFFFFF"/>
              </a:highlight>
            </a:endParaRPr>
          </a:p>
          <a:p>
            <a:pPr indent="-304800" lvl="0" marL="457200" rtl="0" algn="l">
              <a:spcBef>
                <a:spcPts val="0"/>
              </a:spcBef>
              <a:spcAft>
                <a:spcPts val="0"/>
              </a:spcAft>
              <a:buClr>
                <a:srgbClr val="2D3B45"/>
              </a:buClr>
              <a:buSzPts val="1200"/>
              <a:buChar char="●"/>
            </a:pPr>
            <a:r>
              <a:rPr lang="en" sz="1200">
                <a:solidFill>
                  <a:srgbClr val="2D3B45"/>
                </a:solidFill>
                <a:highlight>
                  <a:srgbClr val="FFFFFF"/>
                </a:highlight>
              </a:rPr>
              <a:t>Industry</a:t>
            </a:r>
            <a:endParaRPr sz="1200">
              <a:solidFill>
                <a:srgbClr val="2D3B45"/>
              </a:solidFill>
              <a:highlight>
                <a:srgbClr val="FFFFFF"/>
              </a:highlight>
            </a:endParaRPr>
          </a:p>
          <a:p>
            <a:pPr indent="-304800" lvl="0" marL="457200" rtl="0" algn="l">
              <a:spcBef>
                <a:spcPts val="0"/>
              </a:spcBef>
              <a:spcAft>
                <a:spcPts val="0"/>
              </a:spcAft>
              <a:buClr>
                <a:srgbClr val="2D3B45"/>
              </a:buClr>
              <a:buSzPts val="1200"/>
              <a:buChar char="●"/>
            </a:pPr>
            <a:r>
              <a:rPr lang="en" sz="1200">
                <a:solidFill>
                  <a:srgbClr val="2D3B45"/>
                </a:solidFill>
                <a:highlight>
                  <a:srgbClr val="FFFFFF"/>
                </a:highlight>
              </a:rPr>
              <a:t>Electricity </a:t>
            </a:r>
            <a:endParaRPr sz="1200">
              <a:solidFill>
                <a:srgbClr val="2D3B45"/>
              </a:solidFill>
              <a:highlight>
                <a:srgbClr val="FFFFFF"/>
              </a:highlight>
            </a:endParaRPr>
          </a:p>
          <a:p>
            <a:pPr indent="-304800" lvl="0" marL="457200" rtl="0" algn="l">
              <a:spcBef>
                <a:spcPts val="0"/>
              </a:spcBef>
              <a:spcAft>
                <a:spcPts val="0"/>
              </a:spcAft>
              <a:buClr>
                <a:srgbClr val="2D3B45"/>
              </a:buClr>
              <a:buSzPts val="1200"/>
              <a:buChar char="●"/>
            </a:pPr>
            <a:r>
              <a:rPr lang="en" sz="1200">
                <a:solidFill>
                  <a:srgbClr val="2D3B45"/>
                </a:solidFill>
                <a:highlight>
                  <a:srgbClr val="FFFFFF"/>
                </a:highlight>
              </a:rPr>
              <a:t>Commercial/Residential</a:t>
            </a:r>
            <a:endParaRPr sz="1200">
              <a:solidFill>
                <a:srgbClr val="2D3B45"/>
              </a:solidFill>
              <a:highlight>
                <a:srgbClr val="FFFFFF"/>
              </a:highlight>
            </a:endParaRPr>
          </a:p>
          <a:p>
            <a:pPr indent="0" lvl="0" marL="0" rtl="0" algn="l">
              <a:spcBef>
                <a:spcPts val="1200"/>
              </a:spcBef>
              <a:spcAft>
                <a:spcPts val="0"/>
              </a:spcAft>
              <a:buNone/>
            </a:pPr>
            <a:r>
              <a:rPr lang="en" sz="1200">
                <a:solidFill>
                  <a:srgbClr val="2D3B45"/>
                </a:solidFill>
                <a:highlight>
                  <a:srgbClr val="FFFFFF"/>
                </a:highlight>
              </a:rPr>
              <a:t>Use your Mitigation Notes to help you get started.</a:t>
            </a:r>
            <a:endParaRPr sz="1200">
              <a:solidFill>
                <a:srgbClr val="2D3B45"/>
              </a:solidFill>
              <a:highlight>
                <a:srgbClr val="FFFFFF"/>
              </a:highlight>
            </a:endParaRPr>
          </a:p>
          <a:p>
            <a:pPr indent="0" lvl="0" marL="0" rtl="0" algn="l">
              <a:spcBef>
                <a:spcPts val="1200"/>
              </a:spcBef>
              <a:spcAft>
                <a:spcPts val="0"/>
              </a:spcAft>
              <a:buNone/>
            </a:pPr>
            <a:r>
              <a:t/>
            </a:r>
            <a:endParaRPr sz="1200">
              <a:solidFill>
                <a:srgbClr val="2D3B45"/>
              </a:solidFill>
              <a:highlight>
                <a:srgbClr val="FFFFFF"/>
              </a:highlight>
            </a:endParaRPr>
          </a:p>
          <a:p>
            <a:pPr indent="0" lvl="0" marL="0" rtl="0" algn="l">
              <a:spcBef>
                <a:spcPts val="1200"/>
              </a:spcBef>
              <a:spcAft>
                <a:spcPts val="1200"/>
              </a:spcAft>
              <a:buNone/>
            </a:pPr>
            <a:r>
              <a:rPr lang="en" sz="1200">
                <a:solidFill>
                  <a:srgbClr val="2D3B45"/>
                </a:solidFill>
                <a:highlight>
                  <a:srgbClr val="FFFFFF"/>
                </a:highlight>
              </a:rPr>
              <a:t>Once the white boards are filled out, you will do a gallery walk and fill in your notes. Make sure to ask questions and to get explanations if you need them. These notes are for you and it's important you understand how complex mitigation strategies can be</a:t>
            </a:r>
            <a:endParaRPr sz="1200">
              <a:solidFill>
                <a:srgbClr val="2D3B45"/>
              </a:solidFill>
              <a:highlight>
                <a:srgbClr val="FFFFFF"/>
              </a:highlight>
            </a:endParaRPr>
          </a:p>
        </p:txBody>
      </p:sp>
      <p:pic>
        <p:nvPicPr>
          <p:cNvPr id="107" name="Google Shape;107;p21"/>
          <p:cNvPicPr preferRelativeResize="0"/>
          <p:nvPr/>
        </p:nvPicPr>
        <p:blipFill>
          <a:blip r:embed="rId3">
            <a:alphaModFix/>
          </a:blip>
          <a:stretch>
            <a:fillRect/>
          </a:stretch>
        </p:blipFill>
        <p:spPr>
          <a:xfrm>
            <a:off x="4440303" y="0"/>
            <a:ext cx="4703693"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