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28e3ae423f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28e3ae423f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28e3ae423f_1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28e3ae423f_1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28e3ae423f_1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128e3ae423f_1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28e3ae423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28e3ae423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28e3ae423f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28e3ae423f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hyperlink" Target="http://climate.nasa.gov/index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hyperlink" Target="https://cimss.ssec.wisc.edu/wxfest/Milankovitch/earthorbit.html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hyperlink" Target="http://climate.nasa.gov/index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Impacts of Climate Change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are humans </a:t>
            </a:r>
            <a:r>
              <a:rPr lang="en"/>
              <a:t>affecting</a:t>
            </a:r>
            <a:r>
              <a:rPr lang="en"/>
              <a:t> climate and how is climate change affecting humans?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/>
              <a:t>Anthropogenic</a:t>
            </a:r>
            <a:r>
              <a:rPr lang="en"/>
              <a:t> Climate Change - How do we know?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30468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Claim: Humans are causing Global Climate Change.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Evidence: List data trends of the graph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Reasoning: </a:t>
            </a:r>
            <a:br>
              <a:rPr lang="en"/>
            </a:br>
            <a:r>
              <a:rPr lang="en" sz="1200"/>
              <a:t>[Explain the significance of the graph</a:t>
            </a:r>
            <a:br>
              <a:rPr lang="en" sz="1200"/>
            </a:br>
            <a:r>
              <a:rPr lang="en" sz="1200"/>
              <a:t>In </a:t>
            </a:r>
            <a:r>
              <a:rPr lang="en" sz="1200"/>
              <a:t>your</a:t>
            </a:r>
            <a:r>
              <a:rPr lang="en" sz="1200"/>
              <a:t> notes.] </a:t>
            </a:r>
            <a:endParaRPr sz="1100"/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00175" y="1183125"/>
            <a:ext cx="5232126" cy="3355101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63" name="Google Shape;63;p14"/>
          <p:cNvSpPr txBox="1"/>
          <p:nvPr/>
        </p:nvSpPr>
        <p:spPr>
          <a:xfrm>
            <a:off x="102875" y="4642000"/>
            <a:ext cx="2726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Source: </a:t>
            </a:r>
            <a:r>
              <a:rPr lang="en" u="sng">
                <a:solidFill>
                  <a:schemeClr val="hlink"/>
                </a:solidFill>
                <a:hlinkClick r:id="rId4"/>
              </a:rPr>
              <a:t>climate.nasa.gov/index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/>
              <a:t>Anthropogenic</a:t>
            </a:r>
            <a:r>
              <a:rPr lang="en"/>
              <a:t> Climate Change - </a:t>
            </a:r>
            <a:br>
              <a:rPr lang="en"/>
            </a:br>
            <a:r>
              <a:rPr lang="en"/>
              <a:t>How do we know?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4868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Claim: Humans are causing Global Climate Change.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Evidence: (The Graph)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Reasoning: </a:t>
            </a:r>
            <a:br>
              <a:rPr lang="en"/>
            </a:br>
            <a:r>
              <a:rPr lang="en" sz="1200"/>
              <a:t>[Explain the significance of the graph</a:t>
            </a:r>
            <a:br>
              <a:rPr lang="en" sz="1200"/>
            </a:br>
            <a:r>
              <a:rPr lang="en" sz="1200"/>
              <a:t>In your notes.] </a:t>
            </a:r>
            <a:endParaRPr sz="1100"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88709" y="132801"/>
            <a:ext cx="1741675" cy="4699999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3754750" y="4001500"/>
            <a:ext cx="27261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Source: </a:t>
            </a:r>
            <a:r>
              <a:rPr lang="en" u="sng">
                <a:solidFill>
                  <a:schemeClr val="hlink"/>
                </a:solidFill>
                <a:hlinkClick r:id="rId4"/>
              </a:rPr>
              <a:t>https://cimss.ssec.wisc.edu/wxfest/Milankovitch/earthorbit.html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/>
              <a:t>Anthropogenic</a:t>
            </a:r>
            <a:r>
              <a:rPr lang="en"/>
              <a:t> Climate Change - How do we know?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Claim: Humans are causing </a:t>
            </a:r>
            <a:br>
              <a:rPr lang="en"/>
            </a:br>
            <a:r>
              <a:rPr lang="en"/>
              <a:t>Global Climate Change.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Evidence: (The Graph)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Reasoning: </a:t>
            </a:r>
            <a:br>
              <a:rPr lang="en"/>
            </a:br>
            <a:r>
              <a:rPr lang="en" sz="1200"/>
              <a:t>[Explain the significance of the graph</a:t>
            </a:r>
            <a:br>
              <a:rPr lang="en" sz="1200"/>
            </a:br>
            <a:r>
              <a:rPr lang="en" sz="1200"/>
              <a:t>In your notes.] </a:t>
            </a:r>
            <a:endParaRPr sz="1100"/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58275" y="1084150"/>
            <a:ext cx="4708526" cy="3956475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79" name="Google Shape;79;p16"/>
          <p:cNvSpPr txBox="1"/>
          <p:nvPr/>
        </p:nvSpPr>
        <p:spPr>
          <a:xfrm>
            <a:off x="102875" y="4642000"/>
            <a:ext cx="2726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Source: </a:t>
            </a:r>
            <a:r>
              <a:rPr lang="en" u="sng">
                <a:solidFill>
                  <a:schemeClr val="hlink"/>
                </a:solidFill>
                <a:hlinkClick r:id="rId4"/>
              </a:rPr>
              <a:t>climate.nasa.gov/index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0" y="1504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Ways humans are affecting the climate</a:t>
            </a:r>
            <a:endParaRPr/>
          </a:p>
        </p:txBody>
      </p:sp>
      <p:sp>
        <p:nvSpPr>
          <p:cNvPr id="85" name="Google Shape;85;p17"/>
          <p:cNvSpPr txBox="1"/>
          <p:nvPr>
            <p:ph idx="1" type="body"/>
          </p:nvPr>
        </p:nvSpPr>
        <p:spPr>
          <a:xfrm>
            <a:off x="90050" y="723100"/>
            <a:ext cx="5385000" cy="427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10000"/>
          </a:bodyPr>
          <a:lstStyle/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Burning fossil fuels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Cars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Plastic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Energy - electricity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Meat </a:t>
            </a:r>
            <a:r>
              <a:rPr lang="en"/>
              <a:t>consumption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More beef (cows)  = more methane (CH</a:t>
            </a:r>
            <a:r>
              <a:rPr baseline="-25000" lang="en"/>
              <a:t>4</a:t>
            </a:r>
            <a:r>
              <a:rPr lang="en"/>
              <a:t>)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We need water and energy to keep barns temperature controlled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Food for animals (see </a:t>
            </a:r>
            <a:r>
              <a:rPr i="1" lang="en"/>
              <a:t>agriculture</a:t>
            </a:r>
            <a:r>
              <a:rPr lang="en"/>
              <a:t> section below)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Meat processing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Agriculture 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Tractors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Synthetic</a:t>
            </a:r>
            <a:r>
              <a:rPr lang="en"/>
              <a:t> fertilizers - (N</a:t>
            </a:r>
            <a:r>
              <a:rPr baseline="-25000" lang="en"/>
              <a:t>2</a:t>
            </a:r>
            <a:r>
              <a:rPr lang="en"/>
              <a:t>O)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Slashing and burning forests to make fields (palm oil)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Land use Change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Fields to parking lots (it produces CO</a:t>
            </a:r>
            <a:r>
              <a:rPr baseline="-25000" lang="en"/>
              <a:t>2</a:t>
            </a:r>
            <a:r>
              <a:rPr lang="en"/>
              <a:t> to make black top and concrete)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Forests to houses - forests store CO</a:t>
            </a:r>
            <a:r>
              <a:rPr baseline="-25000" lang="en"/>
              <a:t>2</a:t>
            </a:r>
            <a:r>
              <a:rPr lang="en"/>
              <a:t>… housing developments do not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Albedo shifts 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Landfills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Did you know that when your garbage decomposes in a landfill it produces CH</a:t>
            </a:r>
            <a:r>
              <a:rPr baseline="-25000" lang="en"/>
              <a:t>4</a:t>
            </a:r>
            <a:r>
              <a:rPr lang="en"/>
              <a:t>?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Garbage is burned at landfills, which releases methane into the air</a:t>
            </a:r>
            <a:endParaRPr/>
          </a:p>
        </p:txBody>
      </p:sp>
      <p:pic>
        <p:nvPicPr>
          <p:cNvPr id="86" name="Google Shape;8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61990" y="389650"/>
            <a:ext cx="3321325" cy="365815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7"/>
          <p:cNvSpPr txBox="1"/>
          <p:nvPr/>
        </p:nvSpPr>
        <p:spPr>
          <a:xfrm>
            <a:off x="5987625" y="4231850"/>
            <a:ext cx="30051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else can you think of?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about </a:t>
            </a:r>
            <a:r>
              <a:rPr i="1" lang="en"/>
              <a:t>industry</a:t>
            </a:r>
            <a:r>
              <a:rPr lang="en"/>
              <a:t> - where does that fit into the categories listed?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/>
          <p:nvPr>
            <p:ph type="title"/>
          </p:nvPr>
        </p:nvSpPr>
        <p:spPr>
          <a:xfrm>
            <a:off x="311700" y="1995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the climate change affect humans</a:t>
            </a:r>
            <a:endParaRPr/>
          </a:p>
        </p:txBody>
      </p:sp>
      <p:sp>
        <p:nvSpPr>
          <p:cNvPr id="93" name="Google Shape;93;p18"/>
          <p:cNvSpPr txBox="1"/>
          <p:nvPr>
            <p:ph idx="1" type="body"/>
          </p:nvPr>
        </p:nvSpPr>
        <p:spPr>
          <a:xfrm>
            <a:off x="311700" y="772200"/>
            <a:ext cx="4260300" cy="412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Rise in sea level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Housing displacement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Sea water intrusion in aquifers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Increased health issues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Asthma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Heatstroke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Allergies - increased pollen count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Wildfires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Housing displacement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Decreased crop yields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Even more CO2 in the atmosphere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Decreased crop </a:t>
            </a:r>
            <a:r>
              <a:rPr lang="en"/>
              <a:t>yield (i.e. hunger)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Droughts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Too much flooding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Increased temperature</a:t>
            </a:r>
            <a:endParaRPr/>
          </a:p>
        </p:txBody>
      </p:sp>
      <p:sp>
        <p:nvSpPr>
          <p:cNvPr id="94" name="Google Shape;94;p18"/>
          <p:cNvSpPr txBox="1"/>
          <p:nvPr>
            <p:ph idx="1" type="body"/>
          </p:nvPr>
        </p:nvSpPr>
        <p:spPr>
          <a:xfrm>
            <a:off x="4821975" y="772200"/>
            <a:ext cx="4260300" cy="412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More severe storms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Need more infrastructure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Housing displacement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Collapse of Food Webs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Coral reefs (1 billion people depend on food from the coral reefs)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Infrastructure</a:t>
            </a:r>
            <a:r>
              <a:rPr lang="en"/>
              <a:t> Change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Places that don’t have air conditioners are now getting record heat waves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Scarcity of freshwater resources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As water source dry up (drought), become salty (intrusion), or contaminated (flood)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Folks can’t live without freshwater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else can you think of?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